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4" r:id="rId2"/>
  </p:sldMasterIdLst>
  <p:notesMasterIdLst>
    <p:notesMasterId r:id="rId63"/>
  </p:notesMasterIdLst>
  <p:handoutMasterIdLst>
    <p:handoutMasterId r:id="rId64"/>
  </p:handoutMasterIdLst>
  <p:sldIdLst>
    <p:sldId id="256" r:id="rId3"/>
    <p:sldId id="287" r:id="rId4"/>
    <p:sldId id="317" r:id="rId5"/>
    <p:sldId id="312" r:id="rId6"/>
    <p:sldId id="314" r:id="rId7"/>
    <p:sldId id="315" r:id="rId8"/>
    <p:sldId id="316" r:id="rId9"/>
    <p:sldId id="318" r:id="rId10"/>
    <p:sldId id="319" r:id="rId11"/>
    <p:sldId id="320" r:id="rId12"/>
    <p:sldId id="321" r:id="rId13"/>
    <p:sldId id="322" r:id="rId14"/>
    <p:sldId id="323" r:id="rId15"/>
    <p:sldId id="324" r:id="rId16"/>
    <p:sldId id="325" r:id="rId17"/>
    <p:sldId id="326" r:id="rId18"/>
    <p:sldId id="327" r:id="rId19"/>
    <p:sldId id="328" r:id="rId20"/>
    <p:sldId id="362" r:id="rId21"/>
    <p:sldId id="363" r:id="rId22"/>
    <p:sldId id="364" r:id="rId23"/>
    <p:sldId id="365" r:id="rId24"/>
    <p:sldId id="366" r:id="rId25"/>
    <p:sldId id="367" r:id="rId26"/>
    <p:sldId id="368" r:id="rId27"/>
    <p:sldId id="369" r:id="rId28"/>
    <p:sldId id="329" r:id="rId29"/>
    <p:sldId id="334" r:id="rId30"/>
    <p:sldId id="330" r:id="rId31"/>
    <p:sldId id="341" r:id="rId32"/>
    <p:sldId id="331" r:id="rId33"/>
    <p:sldId id="335" r:id="rId34"/>
    <p:sldId id="343" r:id="rId35"/>
    <p:sldId id="338" r:id="rId36"/>
    <p:sldId id="339" r:id="rId37"/>
    <p:sldId id="342" r:id="rId38"/>
    <p:sldId id="340" r:id="rId39"/>
    <p:sldId id="336"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268" r:id="rId53"/>
    <p:sldId id="269" r:id="rId54"/>
    <p:sldId id="270" r:id="rId55"/>
    <p:sldId id="357" r:id="rId56"/>
    <p:sldId id="358" r:id="rId57"/>
    <p:sldId id="356" r:id="rId58"/>
    <p:sldId id="360" r:id="rId59"/>
    <p:sldId id="359" r:id="rId60"/>
    <p:sldId id="361" r:id="rId61"/>
    <p:sldId id="370" r:id="rId62"/>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islav Bahor" initials="SB" lastIdx="1" clrIdx="0">
    <p:extLst/>
  </p:cmAuthor>
  <p:cmAuthor id="2" name="Nikolaus"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990000"/>
    <a:srgbClr val="3294C0"/>
    <a:srgbClr val="008FD6"/>
    <a:srgbClr val="008BD0"/>
    <a:srgbClr val="0095D0"/>
    <a:srgbClr val="0081B4"/>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tski slog 1 – poudarek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41" autoAdjust="0"/>
    <p:restoredTop sz="94660"/>
  </p:normalViewPr>
  <p:slideViewPr>
    <p:cSldViewPr snapToGrid="0">
      <p:cViewPr>
        <p:scale>
          <a:sx n="72" d="100"/>
          <a:sy n="72" d="100"/>
        </p:scale>
        <p:origin x="-101" y="-322"/>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73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DB81F59-0072-4297-A020-EF03E61F4DA9}" type="datetimeFigureOut">
              <a:rPr lang="sl-SI" smtClean="0"/>
              <a:t>11.11.2017</a:t>
            </a:fld>
            <a:endParaRPr lang="sl-SI"/>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6C04AAF-A33E-4EE4-93A2-5B04331FEBF8}" type="slidenum">
              <a:rPr lang="sl-SI" smtClean="0"/>
              <a:t>‹Nr.›</a:t>
            </a:fld>
            <a:endParaRPr lang="sl-SI"/>
          </a:p>
        </p:txBody>
      </p:sp>
    </p:spTree>
    <p:extLst>
      <p:ext uri="{BB962C8B-B14F-4D97-AF65-F5344CB8AC3E}">
        <p14:creationId xmlns:p14="http://schemas.microsoft.com/office/powerpoint/2010/main" val="121597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9E4AC3C-E02A-48F0-BE03-96408FCAE8AA}" type="datetimeFigureOut">
              <a:rPr lang="sl-SI" smtClean="0"/>
              <a:t>11.11.2017</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52D9B03-9998-4FC3-A081-FA4858AA00E4}" type="slidenum">
              <a:rPr lang="sl-SI" smtClean="0"/>
              <a:t>‹Nr.›</a:t>
            </a:fld>
            <a:endParaRPr lang="sl-SI"/>
          </a:p>
        </p:txBody>
      </p:sp>
    </p:spTree>
    <p:extLst>
      <p:ext uri="{BB962C8B-B14F-4D97-AF65-F5344CB8AC3E}">
        <p14:creationId xmlns:p14="http://schemas.microsoft.com/office/powerpoint/2010/main" val="221586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C52D9B03-9998-4FC3-A081-FA4858AA00E4}" type="slidenum">
              <a:rPr lang="sl-SI" smtClean="0"/>
              <a:t>1</a:t>
            </a:fld>
            <a:endParaRPr lang="sl-SI"/>
          </a:p>
        </p:txBody>
      </p:sp>
    </p:spTree>
    <p:extLst>
      <p:ext uri="{BB962C8B-B14F-4D97-AF65-F5344CB8AC3E}">
        <p14:creationId xmlns:p14="http://schemas.microsoft.com/office/powerpoint/2010/main" val="246549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6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17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52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88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4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42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80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10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24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D9B03-9998-4FC3-A081-FA4858AA00E4}"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31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7" name="Title 1"/>
          <p:cNvSpPr>
            <a:spLocks noGrp="1"/>
          </p:cNvSpPr>
          <p:nvPr>
            <p:ph type="ctrTitle"/>
          </p:nvPr>
        </p:nvSpPr>
        <p:spPr>
          <a:xfrm>
            <a:off x="1437094" y="939800"/>
            <a:ext cx="10415470" cy="2387600"/>
          </a:xfrm>
        </p:spPr>
        <p:txBody>
          <a:bodyPr anchor="b">
            <a:normAutofit/>
          </a:bodyPr>
          <a:lstStyle>
            <a:lvl1pPr algn="ctr">
              <a:defRPr sz="3600"/>
            </a:lvl1pPr>
          </a:lstStyle>
          <a:p>
            <a:r>
              <a:rPr lang="sl-SI" dirty="0" smtClean="0"/>
              <a:t>Uredite slog naslova matrice</a:t>
            </a:r>
            <a:endParaRPr lang="en-US" dirty="0"/>
          </a:p>
        </p:txBody>
      </p:sp>
      <p:sp>
        <p:nvSpPr>
          <p:cNvPr id="9" name="Subtitle 2"/>
          <p:cNvSpPr>
            <a:spLocks noGrp="1"/>
          </p:cNvSpPr>
          <p:nvPr>
            <p:ph type="subTitle" idx="1"/>
          </p:nvPr>
        </p:nvSpPr>
        <p:spPr>
          <a:xfrm>
            <a:off x="1437094" y="3419475"/>
            <a:ext cx="1041547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11" name="Date Placeholder 3"/>
          <p:cNvSpPr>
            <a:spLocks noGrp="1"/>
          </p:cNvSpPr>
          <p:nvPr>
            <p:ph type="dt" sz="half" idx="10"/>
          </p:nvPr>
        </p:nvSpPr>
        <p:spPr>
          <a:xfrm>
            <a:off x="0" y="6492875"/>
            <a:ext cx="1278709" cy="365125"/>
          </a:xfrm>
        </p:spPr>
        <p:txBody>
          <a:bodyPr/>
          <a:lstStyle>
            <a:lvl1pPr>
              <a:defRPr>
                <a:latin typeface="+mj-lt"/>
              </a:defRPr>
            </a:lvl1pPr>
          </a:lstStyle>
          <a:p>
            <a:r>
              <a:rPr lang="sl-SI" smtClean="0"/>
              <a:t>20. 04. 2017</a:t>
            </a:r>
            <a:endParaRPr lang="sl-SI" dirty="0"/>
          </a:p>
        </p:txBody>
      </p:sp>
      <p:sp>
        <p:nvSpPr>
          <p:cNvPr id="12" name="Slide Number Placeholder 5"/>
          <p:cNvSpPr>
            <a:spLocks noGrp="1"/>
          </p:cNvSpPr>
          <p:nvPr>
            <p:ph type="sldNum" sz="quarter" idx="4"/>
          </p:nvPr>
        </p:nvSpPr>
        <p:spPr>
          <a:xfrm>
            <a:off x="11353799" y="6492875"/>
            <a:ext cx="498765" cy="365125"/>
          </a:xfrm>
          <a:prstGeom prst="rect">
            <a:avLst/>
          </a:prstGeom>
        </p:spPr>
        <p:txBody>
          <a:bodyPr vert="horz" lIns="91440" tIns="45720" rIns="91440" bIns="45720" rtlCol="0" anchor="ctr"/>
          <a:lstStyle>
            <a:lvl1pPr algn="r">
              <a:defRPr sz="1000">
                <a:solidFill>
                  <a:schemeClr val="bg1"/>
                </a:solidFill>
                <a:effectLst/>
                <a:latin typeface="+mj-lt"/>
              </a:defRPr>
            </a:lvl1pPr>
          </a:lstStyle>
          <a:p>
            <a:fld id="{8A3F8E0E-57B0-4669-9767-DB5646771F29}" type="slidenum">
              <a:rPr lang="sl-SI" smtClean="0"/>
              <a:pPr/>
              <a:t>‹Nr.›</a:t>
            </a:fld>
            <a:endParaRPr lang="sl-SI" dirty="0"/>
          </a:p>
        </p:txBody>
      </p:sp>
      <p:sp>
        <p:nvSpPr>
          <p:cNvPr id="13"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t>STRATEŠKE USMERITVE IZVAJANJA POSEBNIH NALOG OOK</a:t>
            </a:r>
            <a:endParaRPr lang="sl-SI" dirty="0"/>
          </a:p>
        </p:txBody>
      </p:sp>
    </p:spTree>
    <p:extLst>
      <p:ext uri="{BB962C8B-B14F-4D97-AF65-F5344CB8AC3E}">
        <p14:creationId xmlns:p14="http://schemas.microsoft.com/office/powerpoint/2010/main" val="306725009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n navpično besedilo">
    <p:spTree>
      <p:nvGrpSpPr>
        <p:cNvPr id="1" name=""/>
        <p:cNvGrpSpPr/>
        <p:nvPr/>
      </p:nvGrpSpPr>
      <p:grpSpPr>
        <a:xfrm>
          <a:off x="0" y="0"/>
          <a:ext cx="0" cy="0"/>
          <a:chOff x="0" y="0"/>
          <a:chExt cx="0" cy="0"/>
        </a:xfrm>
      </p:grpSpPr>
      <p:sp>
        <p:nvSpPr>
          <p:cNvPr id="13" name="Vertical Text Placeholder 2"/>
          <p:cNvSpPr>
            <a:spLocks noGrp="1"/>
          </p:cNvSpPr>
          <p:nvPr>
            <p:ph type="body" orient="vert" idx="1"/>
          </p:nvPr>
        </p:nvSpPr>
        <p:spPr>
          <a:xfrm>
            <a:off x="1437093" y="1278194"/>
            <a:ext cx="10415471" cy="5034116"/>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4" name="Date Placeholder 3"/>
          <p:cNvSpPr>
            <a:spLocks noGrp="1"/>
          </p:cNvSpPr>
          <p:nvPr>
            <p:ph type="dt" sz="half" idx="10"/>
          </p:nvPr>
        </p:nvSpPr>
        <p:spPr>
          <a:xfrm>
            <a:off x="0" y="6492875"/>
            <a:ext cx="1278709" cy="365125"/>
          </a:xfrm>
        </p:spPr>
        <p:txBody>
          <a:bodyPr/>
          <a:lstStyle/>
          <a:p>
            <a:r>
              <a:rPr lang="sl-SI" smtClean="0"/>
              <a:t>20. 04. 2017</a:t>
            </a:r>
            <a:endParaRPr lang="sl-SI"/>
          </a:p>
        </p:txBody>
      </p:sp>
      <p:sp>
        <p:nvSpPr>
          <p:cNvPr id="15" name="Footer Placeholder 4"/>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6" name="Slide Number Placeholder 5"/>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
        <p:nvSpPr>
          <p:cNvPr id="17"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Tree>
    <p:extLst>
      <p:ext uri="{BB962C8B-B14F-4D97-AF65-F5344CB8AC3E}">
        <p14:creationId xmlns:p14="http://schemas.microsoft.com/office/powerpoint/2010/main" val="3099064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pični naslov in besedilo">
    <p:spTree>
      <p:nvGrpSpPr>
        <p:cNvPr id="1" name=""/>
        <p:cNvGrpSpPr/>
        <p:nvPr/>
      </p:nvGrpSpPr>
      <p:grpSpPr>
        <a:xfrm>
          <a:off x="0" y="0"/>
          <a:ext cx="0" cy="0"/>
          <a:chOff x="0" y="0"/>
          <a:chExt cx="0" cy="0"/>
        </a:xfrm>
      </p:grpSpPr>
      <p:sp>
        <p:nvSpPr>
          <p:cNvPr id="7" name="Vertical Title 1"/>
          <p:cNvSpPr>
            <a:spLocks noGrp="1"/>
          </p:cNvSpPr>
          <p:nvPr>
            <p:ph type="title" orient="vert"/>
          </p:nvPr>
        </p:nvSpPr>
        <p:spPr>
          <a:xfrm>
            <a:off x="9223664" y="246742"/>
            <a:ext cx="2628900" cy="6037943"/>
          </a:xfrm>
        </p:spPr>
        <p:txBody>
          <a:bodyPr vert="eaVert"/>
          <a:lstStyle/>
          <a:p>
            <a:r>
              <a:rPr lang="sl-SI" dirty="0" smtClean="0"/>
              <a:t>Uredite slog naslova matrice</a:t>
            </a:r>
            <a:endParaRPr lang="en-US" dirty="0"/>
          </a:p>
        </p:txBody>
      </p:sp>
      <p:sp>
        <p:nvSpPr>
          <p:cNvPr id="8" name="Vertical Text Placeholder 2"/>
          <p:cNvSpPr>
            <a:spLocks noGrp="1"/>
          </p:cNvSpPr>
          <p:nvPr>
            <p:ph type="body" orient="vert" idx="1"/>
          </p:nvPr>
        </p:nvSpPr>
        <p:spPr>
          <a:xfrm>
            <a:off x="1437094" y="246742"/>
            <a:ext cx="7634170" cy="6037943"/>
          </a:xfrm>
        </p:spPr>
        <p:txBody>
          <a:bodyPr vert="eaVert"/>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9" name="Date Placeholder 3"/>
          <p:cNvSpPr>
            <a:spLocks noGrp="1"/>
          </p:cNvSpPr>
          <p:nvPr>
            <p:ph type="dt" sz="half" idx="10"/>
          </p:nvPr>
        </p:nvSpPr>
        <p:spPr>
          <a:xfrm>
            <a:off x="0" y="6492875"/>
            <a:ext cx="1278709" cy="365125"/>
          </a:xfrm>
        </p:spPr>
        <p:txBody>
          <a:bodyPr/>
          <a:lstStyle/>
          <a:p>
            <a:r>
              <a:rPr lang="sl-SI" smtClean="0"/>
              <a:t>20. 04. 2017</a:t>
            </a:r>
            <a:endParaRPr lang="sl-SI"/>
          </a:p>
        </p:txBody>
      </p:sp>
      <p:sp>
        <p:nvSpPr>
          <p:cNvPr id="10" name="Footer Placeholder 4"/>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1" name="Slide Number Placeholder 5"/>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Tree>
    <p:extLst>
      <p:ext uri="{BB962C8B-B14F-4D97-AF65-F5344CB8AC3E}">
        <p14:creationId xmlns:p14="http://schemas.microsoft.com/office/powerpoint/2010/main" val="30639993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7" name="Title 1"/>
          <p:cNvSpPr>
            <a:spLocks noGrp="1"/>
          </p:cNvSpPr>
          <p:nvPr>
            <p:ph type="ctrTitle"/>
          </p:nvPr>
        </p:nvSpPr>
        <p:spPr>
          <a:xfrm>
            <a:off x="1437094" y="939800"/>
            <a:ext cx="10415470" cy="2387600"/>
          </a:xfrm>
        </p:spPr>
        <p:txBody>
          <a:bodyPr anchor="b">
            <a:normAutofit/>
          </a:bodyPr>
          <a:lstStyle>
            <a:lvl1pPr algn="ctr">
              <a:defRPr sz="3600"/>
            </a:lvl1pPr>
          </a:lstStyle>
          <a:p>
            <a:r>
              <a:rPr lang="sl-SI" dirty="0" smtClean="0"/>
              <a:t>Uredite slog naslova matrice</a:t>
            </a:r>
            <a:endParaRPr lang="en-US" dirty="0"/>
          </a:p>
        </p:txBody>
      </p:sp>
      <p:sp>
        <p:nvSpPr>
          <p:cNvPr id="9" name="Subtitle 2"/>
          <p:cNvSpPr>
            <a:spLocks noGrp="1"/>
          </p:cNvSpPr>
          <p:nvPr>
            <p:ph type="subTitle" idx="1"/>
          </p:nvPr>
        </p:nvSpPr>
        <p:spPr>
          <a:xfrm>
            <a:off x="1437094" y="3419475"/>
            <a:ext cx="1041547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11" name="Date Placeholder 3"/>
          <p:cNvSpPr>
            <a:spLocks noGrp="1"/>
          </p:cNvSpPr>
          <p:nvPr>
            <p:ph type="dt" sz="half" idx="10"/>
          </p:nvPr>
        </p:nvSpPr>
        <p:spPr>
          <a:xfrm>
            <a:off x="0" y="6492875"/>
            <a:ext cx="1278709" cy="365125"/>
          </a:xfrm>
        </p:spPr>
        <p:txBody>
          <a:bodyPr/>
          <a:lstStyle>
            <a:lvl1pPr>
              <a:defRPr>
                <a:latin typeface="+mj-lt"/>
              </a:defRPr>
            </a:lvl1pPr>
          </a:lstStyle>
          <a:p>
            <a:r>
              <a:rPr lang="sl-SI" smtClean="0">
                <a:solidFill>
                  <a:prstClr val="white"/>
                </a:solidFill>
              </a:rPr>
              <a:t>20. 04. 2017</a:t>
            </a:r>
            <a:endParaRPr lang="sl-SI" dirty="0">
              <a:solidFill>
                <a:prstClr val="white"/>
              </a:solidFill>
            </a:endParaRPr>
          </a:p>
        </p:txBody>
      </p:sp>
      <p:sp>
        <p:nvSpPr>
          <p:cNvPr id="12" name="Slide Number Placeholder 5"/>
          <p:cNvSpPr>
            <a:spLocks noGrp="1"/>
          </p:cNvSpPr>
          <p:nvPr>
            <p:ph type="sldNum" sz="quarter" idx="4"/>
          </p:nvPr>
        </p:nvSpPr>
        <p:spPr>
          <a:xfrm>
            <a:off x="11353799" y="6492875"/>
            <a:ext cx="498765" cy="365125"/>
          </a:xfrm>
          <a:prstGeom prst="rect">
            <a:avLst/>
          </a:prstGeom>
        </p:spPr>
        <p:txBody>
          <a:bodyPr vert="horz" lIns="91440" tIns="45720" rIns="91440" bIns="45720" rtlCol="0" anchor="ctr"/>
          <a:lstStyle>
            <a:lvl1pPr algn="r">
              <a:defRPr sz="1000">
                <a:solidFill>
                  <a:schemeClr val="bg1"/>
                </a:solidFill>
                <a:effectLst/>
                <a:latin typeface="+mj-lt"/>
              </a:defRPr>
            </a:lvl1pPr>
          </a:lstStyle>
          <a:p>
            <a:fld id="{8A3F8E0E-57B0-4669-9767-DB5646771F29}" type="slidenum">
              <a:rPr lang="sl-SI" smtClean="0">
                <a:solidFill>
                  <a:prstClr val="white"/>
                </a:solidFill>
              </a:rPr>
              <a:pPr/>
              <a:t>‹Nr.›</a:t>
            </a:fld>
            <a:endParaRPr lang="sl-SI" dirty="0">
              <a:solidFill>
                <a:prstClr val="white"/>
              </a:solidFill>
            </a:endParaRPr>
          </a:p>
        </p:txBody>
      </p:sp>
      <p:sp>
        <p:nvSpPr>
          <p:cNvPr id="13"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solidFill>
                  <a:prstClr val="white"/>
                </a:solidFill>
              </a:rPr>
              <a:t>STRATEŠKE USMERITVE IZVAJANJA POSEBNIH NALOG OOK</a:t>
            </a:r>
            <a:endParaRPr lang="sl-SI" dirty="0">
              <a:solidFill>
                <a:prstClr val="white"/>
              </a:solidFill>
            </a:endParaRPr>
          </a:p>
        </p:txBody>
      </p:sp>
    </p:spTree>
    <p:extLst>
      <p:ext uri="{BB962C8B-B14F-4D97-AF65-F5344CB8AC3E}">
        <p14:creationId xmlns:p14="http://schemas.microsoft.com/office/powerpoint/2010/main" val="98502938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7" name="Content Placeholder 2"/>
          <p:cNvSpPr>
            <a:spLocks noGrp="1"/>
          </p:cNvSpPr>
          <p:nvPr>
            <p:ph idx="1"/>
          </p:nvPr>
        </p:nvSpPr>
        <p:spPr>
          <a:xfrm>
            <a:off x="1437093" y="1268361"/>
            <a:ext cx="10415469" cy="503083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0" name="Date Placeholder 3"/>
          <p:cNvSpPr>
            <a:spLocks noGrp="1"/>
          </p:cNvSpPr>
          <p:nvPr>
            <p:ph type="dt" sz="half" idx="10"/>
          </p:nvPr>
        </p:nvSpPr>
        <p:spPr>
          <a:xfrm>
            <a:off x="0" y="6492875"/>
            <a:ext cx="1278709" cy="365125"/>
          </a:xfrm>
        </p:spPr>
        <p:txBody>
          <a:bodyPr/>
          <a:lstStyle>
            <a:lvl1pPr algn="r">
              <a:defRPr/>
            </a:lvl1pPr>
          </a:lstStyle>
          <a:p>
            <a:r>
              <a:rPr lang="sl-SI" smtClean="0">
                <a:solidFill>
                  <a:prstClr val="white"/>
                </a:solidFill>
              </a:rPr>
              <a:t>20. 04. 2017</a:t>
            </a:r>
            <a:endParaRPr lang="sl-SI" dirty="0">
              <a:solidFill>
                <a:prstClr val="white"/>
              </a:solidFill>
            </a:endParaRPr>
          </a:p>
        </p:txBody>
      </p:sp>
      <p:sp>
        <p:nvSpPr>
          <p:cNvPr id="11" name="Slide Number Placeholder 5"/>
          <p:cNvSpPr>
            <a:spLocks noGrp="1"/>
          </p:cNvSpPr>
          <p:nvPr>
            <p:ph type="sldNum" sz="quarter" idx="4"/>
          </p:nvPr>
        </p:nvSpPr>
        <p:spPr>
          <a:xfrm>
            <a:off x="11353799" y="6492875"/>
            <a:ext cx="498765" cy="365125"/>
          </a:xfrm>
          <a:prstGeom prst="rect">
            <a:avLst/>
          </a:prstGeom>
        </p:spPr>
        <p:txBody>
          <a:bodyPr vert="horz" lIns="91440" tIns="45720" rIns="91440" bIns="45720" rtlCol="0" anchor="ctr"/>
          <a:lstStyle>
            <a:lvl1pPr algn="r">
              <a:defRPr sz="1000">
                <a:solidFill>
                  <a:schemeClr val="bg1"/>
                </a:solidFill>
                <a:effectLst/>
                <a:latin typeface="+mj-lt"/>
              </a:defRPr>
            </a:lvl1pPr>
          </a:lstStyle>
          <a:p>
            <a:fld id="{8A3F8E0E-57B0-4669-9767-DB5646771F29}" type="slidenum">
              <a:rPr lang="sl-SI" smtClean="0">
                <a:solidFill>
                  <a:prstClr val="white"/>
                </a:solidFill>
              </a:rPr>
              <a:pPr/>
              <a:t>‹Nr.›</a:t>
            </a:fld>
            <a:endParaRPr lang="sl-SI" dirty="0">
              <a:solidFill>
                <a:prstClr val="white"/>
              </a:solidFill>
            </a:endParaRPr>
          </a:p>
        </p:txBody>
      </p:sp>
      <p:sp>
        <p:nvSpPr>
          <p:cNvPr id="12" name="Title Placeholder 1"/>
          <p:cNvSpPr>
            <a:spLocks noGrp="1"/>
          </p:cNvSpPr>
          <p:nvPr>
            <p:ph type="title"/>
          </p:nvPr>
        </p:nvSpPr>
        <p:spPr>
          <a:xfrm>
            <a:off x="1437094" y="123490"/>
            <a:ext cx="10415470"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4"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solidFill>
                  <a:prstClr val="white"/>
                </a:solidFill>
              </a:rPr>
              <a:t>STRATEŠKE USMERITVE IZVAJANJA POSEBNIH NALOG OOK</a:t>
            </a:r>
            <a:endParaRPr lang="sl-SI" dirty="0">
              <a:solidFill>
                <a:prstClr val="white"/>
              </a:solidFill>
            </a:endParaRPr>
          </a:p>
        </p:txBody>
      </p:sp>
    </p:spTree>
    <p:extLst>
      <p:ext uri="{BB962C8B-B14F-4D97-AF65-F5344CB8AC3E}">
        <p14:creationId xmlns:p14="http://schemas.microsoft.com/office/powerpoint/2010/main" val="1552218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sp>
        <p:nvSpPr>
          <p:cNvPr id="7" name="Title 1"/>
          <p:cNvSpPr>
            <a:spLocks noGrp="1"/>
          </p:cNvSpPr>
          <p:nvPr>
            <p:ph type="title"/>
          </p:nvPr>
        </p:nvSpPr>
        <p:spPr>
          <a:xfrm>
            <a:off x="1437092" y="1805721"/>
            <a:ext cx="10415471" cy="1236662"/>
          </a:xfrm>
        </p:spPr>
        <p:txBody>
          <a:bodyPr anchor="b">
            <a:normAutofit/>
          </a:bodyPr>
          <a:lstStyle>
            <a:lvl1pPr>
              <a:defRPr sz="3600"/>
            </a:lvl1pPr>
          </a:lstStyle>
          <a:p>
            <a:r>
              <a:rPr lang="sl-SI" dirty="0" smtClean="0"/>
              <a:t>Uredite slog naslova matrice</a:t>
            </a:r>
            <a:endParaRPr lang="en-US" dirty="0"/>
          </a:p>
        </p:txBody>
      </p:sp>
      <p:sp>
        <p:nvSpPr>
          <p:cNvPr id="8" name="Text Placeholder 2"/>
          <p:cNvSpPr>
            <a:spLocks noGrp="1"/>
          </p:cNvSpPr>
          <p:nvPr>
            <p:ph type="body" idx="1"/>
          </p:nvPr>
        </p:nvSpPr>
        <p:spPr>
          <a:xfrm>
            <a:off x="1437092" y="3262515"/>
            <a:ext cx="10415471" cy="16594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
        <p:nvSpPr>
          <p:cNvPr id="9" name="Date Placeholder 3"/>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0" name="Slide Number Placeholder 5"/>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
        <p:nvSpPr>
          <p:cNvPr id="11"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solidFill>
                  <a:prstClr val="white"/>
                </a:solidFill>
              </a:rPr>
              <a:t>STRATEŠKE USMERITVE IZVAJANJA POSEBNIH NALOG OOK</a:t>
            </a:r>
            <a:endParaRPr lang="sl-SI" dirty="0">
              <a:solidFill>
                <a:prstClr val="white"/>
              </a:solidFill>
            </a:endParaRPr>
          </a:p>
        </p:txBody>
      </p:sp>
    </p:spTree>
    <p:extLst>
      <p:ext uri="{BB962C8B-B14F-4D97-AF65-F5344CB8AC3E}">
        <p14:creationId xmlns:p14="http://schemas.microsoft.com/office/powerpoint/2010/main" val="11905936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2" name="Footer Placeholder 5"/>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3" name="Slide Number Placeholder 6"/>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
        <p:nvSpPr>
          <p:cNvPr id="14" name="Content Placeholder 3"/>
          <p:cNvSpPr>
            <a:spLocks noGrp="1"/>
          </p:cNvSpPr>
          <p:nvPr>
            <p:ph sz="half" idx="13"/>
          </p:nvPr>
        </p:nvSpPr>
        <p:spPr>
          <a:xfrm>
            <a:off x="1437093" y="1281675"/>
            <a:ext cx="5078007" cy="504394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5"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6" name="Content Placeholder 3"/>
          <p:cNvSpPr>
            <a:spLocks noGrp="1"/>
          </p:cNvSpPr>
          <p:nvPr>
            <p:ph sz="half" idx="14"/>
          </p:nvPr>
        </p:nvSpPr>
        <p:spPr>
          <a:xfrm>
            <a:off x="6774557" y="1281675"/>
            <a:ext cx="5078007" cy="504394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Tree>
    <p:extLst>
      <p:ext uri="{BB962C8B-B14F-4D97-AF65-F5344CB8AC3E}">
        <p14:creationId xmlns:p14="http://schemas.microsoft.com/office/powerpoint/2010/main" val="42316404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13" name="Date Placeholder 6"/>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4" name="Footer Placeholder 7"/>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5" name="Slide Number Placeholder 8"/>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
        <p:nvSpPr>
          <p:cNvPr id="16" name="Text Placeholder 4"/>
          <p:cNvSpPr>
            <a:spLocks noGrp="1"/>
          </p:cNvSpPr>
          <p:nvPr>
            <p:ph type="body" sz="quarter" idx="15"/>
          </p:nvPr>
        </p:nvSpPr>
        <p:spPr>
          <a:xfrm>
            <a:off x="1437092" y="1267227"/>
            <a:ext cx="506530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17" name="Content Placeholder 5"/>
          <p:cNvSpPr>
            <a:spLocks noGrp="1"/>
          </p:cNvSpPr>
          <p:nvPr>
            <p:ph sz="quarter" idx="16"/>
          </p:nvPr>
        </p:nvSpPr>
        <p:spPr>
          <a:xfrm>
            <a:off x="1437092" y="2091139"/>
            <a:ext cx="5065307" cy="4208061"/>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8"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9" name="Text Placeholder 4"/>
          <p:cNvSpPr>
            <a:spLocks noGrp="1"/>
          </p:cNvSpPr>
          <p:nvPr>
            <p:ph type="body" sz="quarter" idx="17"/>
          </p:nvPr>
        </p:nvSpPr>
        <p:spPr>
          <a:xfrm>
            <a:off x="6787257" y="1267227"/>
            <a:ext cx="506530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20" name="Content Placeholder 5"/>
          <p:cNvSpPr>
            <a:spLocks noGrp="1"/>
          </p:cNvSpPr>
          <p:nvPr>
            <p:ph sz="quarter" idx="18"/>
          </p:nvPr>
        </p:nvSpPr>
        <p:spPr>
          <a:xfrm>
            <a:off x="6787257" y="2091139"/>
            <a:ext cx="5065307" cy="4208061"/>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Tree>
    <p:extLst>
      <p:ext uri="{BB962C8B-B14F-4D97-AF65-F5344CB8AC3E}">
        <p14:creationId xmlns:p14="http://schemas.microsoft.com/office/powerpoint/2010/main" val="35979130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2" name="Footer Placeholder 3"/>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3" name="Slide Number Placeholder 4"/>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
        <p:nvSpPr>
          <p:cNvPr id="14"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Tree>
    <p:extLst>
      <p:ext uri="{BB962C8B-B14F-4D97-AF65-F5344CB8AC3E}">
        <p14:creationId xmlns:p14="http://schemas.microsoft.com/office/powerpoint/2010/main" val="17825573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8" name="Date Placeholder 1"/>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9" name="Footer Placeholder 2"/>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0" name="Slide Number Placeholder 3"/>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Tree>
    <p:extLst>
      <p:ext uri="{BB962C8B-B14F-4D97-AF65-F5344CB8AC3E}">
        <p14:creationId xmlns:p14="http://schemas.microsoft.com/office/powerpoint/2010/main" val="4820336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aslov in vsebina">
    <p:spTree>
      <p:nvGrpSpPr>
        <p:cNvPr id="1" name=""/>
        <p:cNvGrpSpPr/>
        <p:nvPr/>
      </p:nvGrpSpPr>
      <p:grpSpPr>
        <a:xfrm>
          <a:off x="0" y="0"/>
          <a:ext cx="0" cy="0"/>
          <a:chOff x="0" y="0"/>
          <a:chExt cx="0" cy="0"/>
        </a:xfrm>
      </p:grpSpPr>
      <p:sp>
        <p:nvSpPr>
          <p:cNvPr id="14" name="Title 1"/>
          <p:cNvSpPr>
            <a:spLocks noGrp="1"/>
          </p:cNvSpPr>
          <p:nvPr>
            <p:ph type="title"/>
          </p:nvPr>
        </p:nvSpPr>
        <p:spPr>
          <a:xfrm>
            <a:off x="1437094" y="134307"/>
            <a:ext cx="4265206" cy="1104900"/>
          </a:xfrm>
        </p:spPr>
        <p:txBody>
          <a:bodyPr anchor="b"/>
          <a:lstStyle>
            <a:lvl1pPr>
              <a:defRPr sz="3200"/>
            </a:lvl1pPr>
          </a:lstStyle>
          <a:p>
            <a:r>
              <a:rPr lang="sl-SI" dirty="0" smtClean="0"/>
              <a:t>Uredite slog naslova matrice</a:t>
            </a:r>
            <a:endParaRPr lang="en-US" dirty="0"/>
          </a:p>
        </p:txBody>
      </p:sp>
      <p:sp>
        <p:nvSpPr>
          <p:cNvPr id="15" name="Content Placeholder 2"/>
          <p:cNvSpPr>
            <a:spLocks noGrp="1"/>
          </p:cNvSpPr>
          <p:nvPr>
            <p:ph idx="1"/>
          </p:nvPr>
        </p:nvSpPr>
        <p:spPr>
          <a:xfrm>
            <a:off x="5943601" y="1239208"/>
            <a:ext cx="5908964" cy="5067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6" name="Text Placeholder 3"/>
          <p:cNvSpPr>
            <a:spLocks noGrp="1"/>
          </p:cNvSpPr>
          <p:nvPr>
            <p:ph type="body" sz="half" idx="2"/>
          </p:nvPr>
        </p:nvSpPr>
        <p:spPr>
          <a:xfrm>
            <a:off x="1437093" y="1239208"/>
            <a:ext cx="4265207" cy="50745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17" name="Date Placeholder 4"/>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8" name="Footer Placeholder 5"/>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9" name="Slide Number Placeholder 6"/>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Tree>
    <p:extLst>
      <p:ext uri="{BB962C8B-B14F-4D97-AF65-F5344CB8AC3E}">
        <p14:creationId xmlns:p14="http://schemas.microsoft.com/office/powerpoint/2010/main" val="31032306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7" name="Content Placeholder 2"/>
          <p:cNvSpPr>
            <a:spLocks noGrp="1"/>
          </p:cNvSpPr>
          <p:nvPr>
            <p:ph idx="1"/>
          </p:nvPr>
        </p:nvSpPr>
        <p:spPr>
          <a:xfrm>
            <a:off x="1437093" y="1268361"/>
            <a:ext cx="10415469" cy="503083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0" name="Date Placeholder 3"/>
          <p:cNvSpPr>
            <a:spLocks noGrp="1"/>
          </p:cNvSpPr>
          <p:nvPr>
            <p:ph type="dt" sz="half" idx="10"/>
          </p:nvPr>
        </p:nvSpPr>
        <p:spPr>
          <a:xfrm>
            <a:off x="0" y="6492875"/>
            <a:ext cx="1278709" cy="365125"/>
          </a:xfrm>
        </p:spPr>
        <p:txBody>
          <a:bodyPr/>
          <a:lstStyle>
            <a:lvl1pPr algn="r">
              <a:defRPr/>
            </a:lvl1pPr>
          </a:lstStyle>
          <a:p>
            <a:r>
              <a:rPr lang="sl-SI" smtClean="0"/>
              <a:t>20. 04. 2017</a:t>
            </a:r>
            <a:endParaRPr lang="sl-SI" dirty="0"/>
          </a:p>
        </p:txBody>
      </p:sp>
      <p:sp>
        <p:nvSpPr>
          <p:cNvPr id="11" name="Slide Number Placeholder 5"/>
          <p:cNvSpPr>
            <a:spLocks noGrp="1"/>
          </p:cNvSpPr>
          <p:nvPr>
            <p:ph type="sldNum" sz="quarter" idx="4"/>
          </p:nvPr>
        </p:nvSpPr>
        <p:spPr>
          <a:xfrm>
            <a:off x="11353799" y="6492875"/>
            <a:ext cx="498765" cy="365125"/>
          </a:xfrm>
          <a:prstGeom prst="rect">
            <a:avLst/>
          </a:prstGeom>
        </p:spPr>
        <p:txBody>
          <a:bodyPr vert="horz" lIns="91440" tIns="45720" rIns="91440" bIns="45720" rtlCol="0" anchor="ctr"/>
          <a:lstStyle>
            <a:lvl1pPr algn="r">
              <a:defRPr sz="1000">
                <a:solidFill>
                  <a:schemeClr val="bg1"/>
                </a:solidFill>
                <a:effectLst/>
                <a:latin typeface="+mj-lt"/>
              </a:defRPr>
            </a:lvl1pPr>
          </a:lstStyle>
          <a:p>
            <a:fld id="{8A3F8E0E-57B0-4669-9767-DB5646771F29}" type="slidenum">
              <a:rPr lang="sl-SI" smtClean="0"/>
              <a:pPr/>
              <a:t>‹Nr.›</a:t>
            </a:fld>
            <a:endParaRPr lang="sl-SI" dirty="0"/>
          </a:p>
        </p:txBody>
      </p:sp>
      <p:sp>
        <p:nvSpPr>
          <p:cNvPr id="12" name="Title Placeholder 1"/>
          <p:cNvSpPr>
            <a:spLocks noGrp="1"/>
          </p:cNvSpPr>
          <p:nvPr>
            <p:ph type="title"/>
          </p:nvPr>
        </p:nvSpPr>
        <p:spPr>
          <a:xfrm>
            <a:off x="1437094" y="123490"/>
            <a:ext cx="10415470"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4"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t>STRATEŠKE USMERITVE IZVAJANJA POSEBNIH NALOG OOK</a:t>
            </a:r>
            <a:endParaRPr lang="sl-SI" dirty="0"/>
          </a:p>
        </p:txBody>
      </p:sp>
    </p:spTree>
    <p:extLst>
      <p:ext uri="{BB962C8B-B14F-4D97-AF65-F5344CB8AC3E}">
        <p14:creationId xmlns:p14="http://schemas.microsoft.com/office/powerpoint/2010/main" val="34102338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slov in slika">
    <p:spTree>
      <p:nvGrpSpPr>
        <p:cNvPr id="1" name=""/>
        <p:cNvGrpSpPr/>
        <p:nvPr/>
      </p:nvGrpSpPr>
      <p:grpSpPr>
        <a:xfrm>
          <a:off x="0" y="0"/>
          <a:ext cx="0" cy="0"/>
          <a:chOff x="0" y="0"/>
          <a:chExt cx="0" cy="0"/>
        </a:xfrm>
      </p:grpSpPr>
      <p:sp>
        <p:nvSpPr>
          <p:cNvPr id="21" name="Picture Placeholder 2"/>
          <p:cNvSpPr>
            <a:spLocks noGrp="1" noChangeAspect="1"/>
          </p:cNvSpPr>
          <p:nvPr>
            <p:ph type="pic" idx="1"/>
          </p:nvPr>
        </p:nvSpPr>
        <p:spPr>
          <a:xfrm>
            <a:off x="5969000" y="1239208"/>
            <a:ext cx="5883564" cy="50745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22" name="Date Placeholder 4"/>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23" name="Footer Placeholder 5"/>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24" name="Slide Number Placeholder 6"/>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
        <p:nvSpPr>
          <p:cNvPr id="25" name="Title 1"/>
          <p:cNvSpPr>
            <a:spLocks noGrp="1"/>
          </p:cNvSpPr>
          <p:nvPr>
            <p:ph type="title"/>
          </p:nvPr>
        </p:nvSpPr>
        <p:spPr>
          <a:xfrm>
            <a:off x="1437094" y="134307"/>
            <a:ext cx="4265206" cy="1104900"/>
          </a:xfrm>
        </p:spPr>
        <p:txBody>
          <a:bodyPr anchor="b"/>
          <a:lstStyle>
            <a:lvl1pPr>
              <a:defRPr sz="3200"/>
            </a:lvl1pPr>
          </a:lstStyle>
          <a:p>
            <a:r>
              <a:rPr lang="sl-SI" dirty="0" smtClean="0"/>
              <a:t>Uredite slog naslova matrice</a:t>
            </a:r>
            <a:endParaRPr lang="en-US" dirty="0"/>
          </a:p>
        </p:txBody>
      </p:sp>
      <p:sp>
        <p:nvSpPr>
          <p:cNvPr id="26" name="Text Placeholder 3"/>
          <p:cNvSpPr>
            <a:spLocks noGrp="1"/>
          </p:cNvSpPr>
          <p:nvPr>
            <p:ph type="body" sz="half" idx="2"/>
          </p:nvPr>
        </p:nvSpPr>
        <p:spPr>
          <a:xfrm>
            <a:off x="1437093" y="1239208"/>
            <a:ext cx="4265207" cy="50745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29825225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slov in navpično besedilo">
    <p:spTree>
      <p:nvGrpSpPr>
        <p:cNvPr id="1" name=""/>
        <p:cNvGrpSpPr/>
        <p:nvPr/>
      </p:nvGrpSpPr>
      <p:grpSpPr>
        <a:xfrm>
          <a:off x="0" y="0"/>
          <a:ext cx="0" cy="0"/>
          <a:chOff x="0" y="0"/>
          <a:chExt cx="0" cy="0"/>
        </a:xfrm>
      </p:grpSpPr>
      <p:sp>
        <p:nvSpPr>
          <p:cNvPr id="13" name="Vertical Text Placeholder 2"/>
          <p:cNvSpPr>
            <a:spLocks noGrp="1"/>
          </p:cNvSpPr>
          <p:nvPr>
            <p:ph type="body" orient="vert" idx="1"/>
          </p:nvPr>
        </p:nvSpPr>
        <p:spPr>
          <a:xfrm>
            <a:off x="1437093" y="1278194"/>
            <a:ext cx="10415471" cy="5034116"/>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4" name="Date Placeholder 3"/>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5" name="Footer Placeholder 4"/>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6" name="Slide Number Placeholder 5"/>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
        <p:nvSpPr>
          <p:cNvPr id="17"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Tree>
    <p:extLst>
      <p:ext uri="{BB962C8B-B14F-4D97-AF65-F5344CB8AC3E}">
        <p14:creationId xmlns:p14="http://schemas.microsoft.com/office/powerpoint/2010/main" val="22842683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vpični naslov in besedilo">
    <p:spTree>
      <p:nvGrpSpPr>
        <p:cNvPr id="1" name=""/>
        <p:cNvGrpSpPr/>
        <p:nvPr/>
      </p:nvGrpSpPr>
      <p:grpSpPr>
        <a:xfrm>
          <a:off x="0" y="0"/>
          <a:ext cx="0" cy="0"/>
          <a:chOff x="0" y="0"/>
          <a:chExt cx="0" cy="0"/>
        </a:xfrm>
      </p:grpSpPr>
      <p:sp>
        <p:nvSpPr>
          <p:cNvPr id="7" name="Vertical Title 1"/>
          <p:cNvSpPr>
            <a:spLocks noGrp="1"/>
          </p:cNvSpPr>
          <p:nvPr>
            <p:ph type="title" orient="vert"/>
          </p:nvPr>
        </p:nvSpPr>
        <p:spPr>
          <a:xfrm>
            <a:off x="9223664" y="246742"/>
            <a:ext cx="2628900" cy="6037943"/>
          </a:xfrm>
        </p:spPr>
        <p:txBody>
          <a:bodyPr vert="eaVert"/>
          <a:lstStyle/>
          <a:p>
            <a:r>
              <a:rPr lang="sl-SI" dirty="0" smtClean="0"/>
              <a:t>Uredite slog naslova matrice</a:t>
            </a:r>
            <a:endParaRPr lang="en-US" dirty="0"/>
          </a:p>
        </p:txBody>
      </p:sp>
      <p:sp>
        <p:nvSpPr>
          <p:cNvPr id="8" name="Vertical Text Placeholder 2"/>
          <p:cNvSpPr>
            <a:spLocks noGrp="1"/>
          </p:cNvSpPr>
          <p:nvPr>
            <p:ph type="body" orient="vert" idx="1"/>
          </p:nvPr>
        </p:nvSpPr>
        <p:spPr>
          <a:xfrm>
            <a:off x="1437094" y="246742"/>
            <a:ext cx="7634170" cy="6037943"/>
          </a:xfrm>
        </p:spPr>
        <p:txBody>
          <a:bodyPr vert="eaVert"/>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9" name="Date Placeholder 3"/>
          <p:cNvSpPr>
            <a:spLocks noGrp="1"/>
          </p:cNvSpPr>
          <p:nvPr>
            <p:ph type="dt" sz="half" idx="10"/>
          </p:nvPr>
        </p:nvSpPr>
        <p:spPr>
          <a:xfrm>
            <a:off x="0" y="6492875"/>
            <a:ext cx="1278709" cy="365125"/>
          </a:xfrm>
        </p:spPr>
        <p:txBody>
          <a:bodyPr/>
          <a:lstStyle/>
          <a:p>
            <a:r>
              <a:rPr lang="sl-SI" smtClean="0">
                <a:solidFill>
                  <a:prstClr val="white"/>
                </a:solidFill>
              </a:rPr>
              <a:t>20. 04. 2017</a:t>
            </a:r>
            <a:endParaRPr lang="sl-SI">
              <a:solidFill>
                <a:prstClr val="white"/>
              </a:solidFill>
            </a:endParaRPr>
          </a:p>
        </p:txBody>
      </p:sp>
      <p:sp>
        <p:nvSpPr>
          <p:cNvPr id="10" name="Footer Placeholder 4"/>
          <p:cNvSpPr>
            <a:spLocks noGrp="1"/>
          </p:cNvSpPr>
          <p:nvPr>
            <p:ph type="ftr" sz="quarter" idx="11"/>
          </p:nvPr>
        </p:nvSpPr>
        <p:spPr>
          <a:xfrm>
            <a:off x="1437093" y="6492875"/>
            <a:ext cx="9764307" cy="365125"/>
          </a:xfrm>
        </p:spPr>
        <p:txBody>
          <a:bodyPr/>
          <a:lstStyle/>
          <a:p>
            <a:r>
              <a:rPr lang="sl-SI" smtClean="0">
                <a:solidFill>
                  <a:prstClr val="white"/>
                </a:solidFill>
              </a:rPr>
              <a:t>STRATEŠKE USMERITVE IZVAJANJA POSEBNIH NALOG OOK</a:t>
            </a:r>
            <a:endParaRPr lang="sl-SI">
              <a:solidFill>
                <a:prstClr val="white"/>
              </a:solidFill>
            </a:endParaRPr>
          </a:p>
        </p:txBody>
      </p:sp>
      <p:sp>
        <p:nvSpPr>
          <p:cNvPr id="11" name="Slide Number Placeholder 5"/>
          <p:cNvSpPr>
            <a:spLocks noGrp="1"/>
          </p:cNvSpPr>
          <p:nvPr>
            <p:ph type="sldNum" sz="quarter" idx="12"/>
          </p:nvPr>
        </p:nvSpPr>
        <p:spPr>
          <a:xfrm>
            <a:off x="11353799" y="6492875"/>
            <a:ext cx="498765" cy="365125"/>
          </a:xfrm>
        </p:spPr>
        <p:txBody>
          <a:bodyPr/>
          <a:lstStyle/>
          <a:p>
            <a:fld id="{8A3F8E0E-57B0-4669-9767-DB5646771F29}" type="slidenum">
              <a:rPr lang="sl-SI" smtClean="0">
                <a:solidFill>
                  <a:prstClr val="white"/>
                </a:solidFill>
              </a:rPr>
              <a:pPr/>
              <a:t>‹Nr.›</a:t>
            </a:fld>
            <a:endParaRPr lang="sl-SI" dirty="0">
              <a:solidFill>
                <a:prstClr val="white"/>
              </a:solidFill>
            </a:endParaRPr>
          </a:p>
        </p:txBody>
      </p:sp>
    </p:spTree>
    <p:extLst>
      <p:ext uri="{BB962C8B-B14F-4D97-AF65-F5344CB8AC3E}">
        <p14:creationId xmlns:p14="http://schemas.microsoft.com/office/powerpoint/2010/main" val="3629550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sp>
        <p:nvSpPr>
          <p:cNvPr id="7" name="Title 1"/>
          <p:cNvSpPr>
            <a:spLocks noGrp="1"/>
          </p:cNvSpPr>
          <p:nvPr>
            <p:ph type="title"/>
          </p:nvPr>
        </p:nvSpPr>
        <p:spPr>
          <a:xfrm>
            <a:off x="1437092" y="1805721"/>
            <a:ext cx="10415471" cy="1236662"/>
          </a:xfrm>
        </p:spPr>
        <p:txBody>
          <a:bodyPr anchor="b">
            <a:normAutofit/>
          </a:bodyPr>
          <a:lstStyle>
            <a:lvl1pPr>
              <a:defRPr sz="3600"/>
            </a:lvl1pPr>
          </a:lstStyle>
          <a:p>
            <a:r>
              <a:rPr lang="sl-SI" dirty="0" smtClean="0"/>
              <a:t>Uredite slog naslova matrice</a:t>
            </a:r>
            <a:endParaRPr lang="en-US" dirty="0"/>
          </a:p>
        </p:txBody>
      </p:sp>
      <p:sp>
        <p:nvSpPr>
          <p:cNvPr id="8" name="Text Placeholder 2"/>
          <p:cNvSpPr>
            <a:spLocks noGrp="1"/>
          </p:cNvSpPr>
          <p:nvPr>
            <p:ph type="body" idx="1"/>
          </p:nvPr>
        </p:nvSpPr>
        <p:spPr>
          <a:xfrm>
            <a:off x="1437092" y="3262515"/>
            <a:ext cx="10415471" cy="16594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
        <p:nvSpPr>
          <p:cNvPr id="9" name="Date Placeholder 3"/>
          <p:cNvSpPr>
            <a:spLocks noGrp="1"/>
          </p:cNvSpPr>
          <p:nvPr>
            <p:ph type="dt" sz="half" idx="10"/>
          </p:nvPr>
        </p:nvSpPr>
        <p:spPr>
          <a:xfrm>
            <a:off x="0" y="6492875"/>
            <a:ext cx="1278709" cy="365125"/>
          </a:xfrm>
        </p:spPr>
        <p:txBody>
          <a:bodyPr/>
          <a:lstStyle/>
          <a:p>
            <a:r>
              <a:rPr lang="sl-SI" smtClean="0"/>
              <a:t>20. 04. 2017</a:t>
            </a:r>
            <a:endParaRPr lang="sl-SI"/>
          </a:p>
        </p:txBody>
      </p:sp>
      <p:sp>
        <p:nvSpPr>
          <p:cNvPr id="10" name="Slide Number Placeholder 5"/>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
        <p:nvSpPr>
          <p:cNvPr id="11"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t>STRATEŠKE USMERITVE IZVAJANJA POSEBNIH NALOG OOK</a:t>
            </a:r>
            <a:endParaRPr lang="sl-SI" dirty="0"/>
          </a:p>
        </p:txBody>
      </p:sp>
    </p:spTree>
    <p:extLst>
      <p:ext uri="{BB962C8B-B14F-4D97-AF65-F5344CB8AC3E}">
        <p14:creationId xmlns:p14="http://schemas.microsoft.com/office/powerpoint/2010/main" val="1484969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492875"/>
            <a:ext cx="1278709" cy="365125"/>
          </a:xfrm>
        </p:spPr>
        <p:txBody>
          <a:bodyPr/>
          <a:lstStyle/>
          <a:p>
            <a:r>
              <a:rPr lang="sl-SI" smtClean="0"/>
              <a:t>20. 04. 2017</a:t>
            </a:r>
            <a:endParaRPr lang="sl-SI"/>
          </a:p>
        </p:txBody>
      </p:sp>
      <p:sp>
        <p:nvSpPr>
          <p:cNvPr id="12" name="Footer Placeholder 5"/>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3" name="Slide Number Placeholder 6"/>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
        <p:nvSpPr>
          <p:cNvPr id="14" name="Content Placeholder 3"/>
          <p:cNvSpPr>
            <a:spLocks noGrp="1"/>
          </p:cNvSpPr>
          <p:nvPr>
            <p:ph sz="half" idx="13"/>
          </p:nvPr>
        </p:nvSpPr>
        <p:spPr>
          <a:xfrm>
            <a:off x="1437093" y="1281675"/>
            <a:ext cx="5078007" cy="504394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5"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6" name="Content Placeholder 3"/>
          <p:cNvSpPr>
            <a:spLocks noGrp="1"/>
          </p:cNvSpPr>
          <p:nvPr>
            <p:ph sz="half" idx="14"/>
          </p:nvPr>
        </p:nvSpPr>
        <p:spPr>
          <a:xfrm>
            <a:off x="6774557" y="1281675"/>
            <a:ext cx="5078007" cy="504394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Tree>
    <p:extLst>
      <p:ext uri="{BB962C8B-B14F-4D97-AF65-F5344CB8AC3E}">
        <p14:creationId xmlns:p14="http://schemas.microsoft.com/office/powerpoint/2010/main" val="4082592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13" name="Date Placeholder 6"/>
          <p:cNvSpPr>
            <a:spLocks noGrp="1"/>
          </p:cNvSpPr>
          <p:nvPr>
            <p:ph type="dt" sz="half" idx="10"/>
          </p:nvPr>
        </p:nvSpPr>
        <p:spPr>
          <a:xfrm>
            <a:off x="0" y="6492875"/>
            <a:ext cx="1278709" cy="365125"/>
          </a:xfrm>
        </p:spPr>
        <p:txBody>
          <a:bodyPr/>
          <a:lstStyle/>
          <a:p>
            <a:r>
              <a:rPr lang="sl-SI" smtClean="0"/>
              <a:t>20. 04. 2017</a:t>
            </a:r>
            <a:endParaRPr lang="sl-SI"/>
          </a:p>
        </p:txBody>
      </p:sp>
      <p:sp>
        <p:nvSpPr>
          <p:cNvPr id="14" name="Footer Placeholder 7"/>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5" name="Slide Number Placeholder 8"/>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
        <p:nvSpPr>
          <p:cNvPr id="16" name="Text Placeholder 4"/>
          <p:cNvSpPr>
            <a:spLocks noGrp="1"/>
          </p:cNvSpPr>
          <p:nvPr>
            <p:ph type="body" sz="quarter" idx="15"/>
          </p:nvPr>
        </p:nvSpPr>
        <p:spPr>
          <a:xfrm>
            <a:off x="1437092" y="1267227"/>
            <a:ext cx="506530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17" name="Content Placeholder 5"/>
          <p:cNvSpPr>
            <a:spLocks noGrp="1"/>
          </p:cNvSpPr>
          <p:nvPr>
            <p:ph sz="quarter" idx="16"/>
          </p:nvPr>
        </p:nvSpPr>
        <p:spPr>
          <a:xfrm>
            <a:off x="1437092" y="2091139"/>
            <a:ext cx="5065307" cy="4208061"/>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8"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9" name="Text Placeholder 4"/>
          <p:cNvSpPr>
            <a:spLocks noGrp="1"/>
          </p:cNvSpPr>
          <p:nvPr>
            <p:ph type="body" sz="quarter" idx="17"/>
          </p:nvPr>
        </p:nvSpPr>
        <p:spPr>
          <a:xfrm>
            <a:off x="6787257" y="1267227"/>
            <a:ext cx="506530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20" name="Content Placeholder 5"/>
          <p:cNvSpPr>
            <a:spLocks noGrp="1"/>
          </p:cNvSpPr>
          <p:nvPr>
            <p:ph sz="quarter" idx="18"/>
          </p:nvPr>
        </p:nvSpPr>
        <p:spPr>
          <a:xfrm>
            <a:off x="6787257" y="2091139"/>
            <a:ext cx="5065307" cy="4208061"/>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Tree>
    <p:extLst>
      <p:ext uri="{BB962C8B-B14F-4D97-AF65-F5344CB8AC3E}">
        <p14:creationId xmlns:p14="http://schemas.microsoft.com/office/powerpoint/2010/main" val="8320391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0" y="6492875"/>
            <a:ext cx="1278709" cy="365125"/>
          </a:xfrm>
        </p:spPr>
        <p:txBody>
          <a:bodyPr/>
          <a:lstStyle/>
          <a:p>
            <a:r>
              <a:rPr lang="sl-SI" smtClean="0"/>
              <a:t>20. 04. 2017</a:t>
            </a:r>
            <a:endParaRPr lang="sl-SI"/>
          </a:p>
        </p:txBody>
      </p:sp>
      <p:sp>
        <p:nvSpPr>
          <p:cNvPr id="12" name="Footer Placeholder 3"/>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3" name="Slide Number Placeholder 4"/>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
        <p:nvSpPr>
          <p:cNvPr id="14"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Tree>
    <p:extLst>
      <p:ext uri="{BB962C8B-B14F-4D97-AF65-F5344CB8AC3E}">
        <p14:creationId xmlns:p14="http://schemas.microsoft.com/office/powerpoint/2010/main" val="38342052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8" name="Date Placeholder 1"/>
          <p:cNvSpPr>
            <a:spLocks noGrp="1"/>
          </p:cNvSpPr>
          <p:nvPr>
            <p:ph type="dt" sz="half" idx="10"/>
          </p:nvPr>
        </p:nvSpPr>
        <p:spPr>
          <a:xfrm>
            <a:off x="0" y="6492875"/>
            <a:ext cx="1278709" cy="365125"/>
          </a:xfrm>
        </p:spPr>
        <p:txBody>
          <a:bodyPr/>
          <a:lstStyle/>
          <a:p>
            <a:r>
              <a:rPr lang="sl-SI" smtClean="0"/>
              <a:t>20. 04. 2017</a:t>
            </a:r>
            <a:endParaRPr lang="sl-SI"/>
          </a:p>
        </p:txBody>
      </p:sp>
      <p:sp>
        <p:nvSpPr>
          <p:cNvPr id="9" name="Footer Placeholder 2"/>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0" name="Slide Number Placeholder 3"/>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Tree>
    <p:extLst>
      <p:ext uri="{BB962C8B-B14F-4D97-AF65-F5344CB8AC3E}">
        <p14:creationId xmlns:p14="http://schemas.microsoft.com/office/powerpoint/2010/main" val="34875305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aslov in vsebina">
    <p:spTree>
      <p:nvGrpSpPr>
        <p:cNvPr id="1" name=""/>
        <p:cNvGrpSpPr/>
        <p:nvPr/>
      </p:nvGrpSpPr>
      <p:grpSpPr>
        <a:xfrm>
          <a:off x="0" y="0"/>
          <a:ext cx="0" cy="0"/>
          <a:chOff x="0" y="0"/>
          <a:chExt cx="0" cy="0"/>
        </a:xfrm>
      </p:grpSpPr>
      <p:sp>
        <p:nvSpPr>
          <p:cNvPr id="14" name="Title 1"/>
          <p:cNvSpPr>
            <a:spLocks noGrp="1"/>
          </p:cNvSpPr>
          <p:nvPr>
            <p:ph type="title"/>
          </p:nvPr>
        </p:nvSpPr>
        <p:spPr>
          <a:xfrm>
            <a:off x="1437094" y="134307"/>
            <a:ext cx="4265206" cy="1104900"/>
          </a:xfrm>
        </p:spPr>
        <p:txBody>
          <a:bodyPr anchor="b"/>
          <a:lstStyle>
            <a:lvl1pPr>
              <a:defRPr sz="3200"/>
            </a:lvl1pPr>
          </a:lstStyle>
          <a:p>
            <a:r>
              <a:rPr lang="sl-SI" dirty="0" smtClean="0"/>
              <a:t>Uredite slog naslova matrice</a:t>
            </a:r>
            <a:endParaRPr lang="en-US" dirty="0"/>
          </a:p>
        </p:txBody>
      </p:sp>
      <p:sp>
        <p:nvSpPr>
          <p:cNvPr id="15" name="Content Placeholder 2"/>
          <p:cNvSpPr>
            <a:spLocks noGrp="1"/>
          </p:cNvSpPr>
          <p:nvPr>
            <p:ph idx="1"/>
          </p:nvPr>
        </p:nvSpPr>
        <p:spPr>
          <a:xfrm>
            <a:off x="5943601" y="1239208"/>
            <a:ext cx="5908964" cy="5067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6" name="Text Placeholder 3"/>
          <p:cNvSpPr>
            <a:spLocks noGrp="1"/>
          </p:cNvSpPr>
          <p:nvPr>
            <p:ph type="body" sz="half" idx="2"/>
          </p:nvPr>
        </p:nvSpPr>
        <p:spPr>
          <a:xfrm>
            <a:off x="1437093" y="1239208"/>
            <a:ext cx="4265207" cy="50745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17" name="Date Placeholder 4"/>
          <p:cNvSpPr>
            <a:spLocks noGrp="1"/>
          </p:cNvSpPr>
          <p:nvPr>
            <p:ph type="dt" sz="half" idx="10"/>
          </p:nvPr>
        </p:nvSpPr>
        <p:spPr>
          <a:xfrm>
            <a:off x="0" y="6492875"/>
            <a:ext cx="1278709" cy="365125"/>
          </a:xfrm>
        </p:spPr>
        <p:txBody>
          <a:bodyPr/>
          <a:lstStyle/>
          <a:p>
            <a:r>
              <a:rPr lang="sl-SI" smtClean="0"/>
              <a:t>20. 04. 2017</a:t>
            </a:r>
            <a:endParaRPr lang="sl-SI"/>
          </a:p>
        </p:txBody>
      </p:sp>
      <p:sp>
        <p:nvSpPr>
          <p:cNvPr id="18" name="Footer Placeholder 5"/>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19" name="Slide Number Placeholder 6"/>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Tree>
    <p:extLst>
      <p:ext uri="{BB962C8B-B14F-4D97-AF65-F5344CB8AC3E}">
        <p14:creationId xmlns:p14="http://schemas.microsoft.com/office/powerpoint/2010/main" val="17876635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n slika">
    <p:spTree>
      <p:nvGrpSpPr>
        <p:cNvPr id="1" name=""/>
        <p:cNvGrpSpPr/>
        <p:nvPr/>
      </p:nvGrpSpPr>
      <p:grpSpPr>
        <a:xfrm>
          <a:off x="0" y="0"/>
          <a:ext cx="0" cy="0"/>
          <a:chOff x="0" y="0"/>
          <a:chExt cx="0" cy="0"/>
        </a:xfrm>
      </p:grpSpPr>
      <p:sp>
        <p:nvSpPr>
          <p:cNvPr id="21" name="Picture Placeholder 2"/>
          <p:cNvSpPr>
            <a:spLocks noGrp="1" noChangeAspect="1"/>
          </p:cNvSpPr>
          <p:nvPr>
            <p:ph type="pic" idx="1"/>
          </p:nvPr>
        </p:nvSpPr>
        <p:spPr>
          <a:xfrm>
            <a:off x="5969000" y="1239208"/>
            <a:ext cx="5883564" cy="50745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22" name="Date Placeholder 4"/>
          <p:cNvSpPr>
            <a:spLocks noGrp="1"/>
          </p:cNvSpPr>
          <p:nvPr>
            <p:ph type="dt" sz="half" idx="10"/>
          </p:nvPr>
        </p:nvSpPr>
        <p:spPr>
          <a:xfrm>
            <a:off x="0" y="6492875"/>
            <a:ext cx="1278709" cy="365125"/>
          </a:xfrm>
        </p:spPr>
        <p:txBody>
          <a:bodyPr/>
          <a:lstStyle/>
          <a:p>
            <a:r>
              <a:rPr lang="sl-SI" smtClean="0"/>
              <a:t>20. 04. 2017</a:t>
            </a:r>
            <a:endParaRPr lang="sl-SI"/>
          </a:p>
        </p:txBody>
      </p:sp>
      <p:sp>
        <p:nvSpPr>
          <p:cNvPr id="23" name="Footer Placeholder 5"/>
          <p:cNvSpPr>
            <a:spLocks noGrp="1"/>
          </p:cNvSpPr>
          <p:nvPr>
            <p:ph type="ftr" sz="quarter" idx="11"/>
          </p:nvPr>
        </p:nvSpPr>
        <p:spPr>
          <a:xfrm>
            <a:off x="1437093" y="6492875"/>
            <a:ext cx="9764307" cy="365125"/>
          </a:xfrm>
        </p:spPr>
        <p:txBody>
          <a:bodyPr/>
          <a:lstStyle/>
          <a:p>
            <a:r>
              <a:rPr lang="sl-SI" smtClean="0"/>
              <a:t>STRATEŠKE USMERITVE IZVAJANJA POSEBNIH NALOG OOK</a:t>
            </a:r>
            <a:endParaRPr lang="sl-SI"/>
          </a:p>
        </p:txBody>
      </p:sp>
      <p:sp>
        <p:nvSpPr>
          <p:cNvPr id="24" name="Slide Number Placeholder 6"/>
          <p:cNvSpPr>
            <a:spLocks noGrp="1"/>
          </p:cNvSpPr>
          <p:nvPr>
            <p:ph type="sldNum" sz="quarter" idx="12"/>
          </p:nvPr>
        </p:nvSpPr>
        <p:spPr>
          <a:xfrm>
            <a:off x="11353799" y="6492875"/>
            <a:ext cx="498765" cy="365125"/>
          </a:xfrm>
        </p:spPr>
        <p:txBody>
          <a:bodyPr/>
          <a:lstStyle/>
          <a:p>
            <a:fld id="{8A3F8E0E-57B0-4669-9767-DB5646771F29}" type="slidenum">
              <a:rPr lang="sl-SI" smtClean="0"/>
              <a:t>‹Nr.›</a:t>
            </a:fld>
            <a:endParaRPr lang="sl-SI" dirty="0"/>
          </a:p>
        </p:txBody>
      </p:sp>
      <p:sp>
        <p:nvSpPr>
          <p:cNvPr id="25" name="Title 1"/>
          <p:cNvSpPr>
            <a:spLocks noGrp="1"/>
          </p:cNvSpPr>
          <p:nvPr>
            <p:ph type="title"/>
          </p:nvPr>
        </p:nvSpPr>
        <p:spPr>
          <a:xfrm>
            <a:off x="1437094" y="134307"/>
            <a:ext cx="4265206" cy="1104900"/>
          </a:xfrm>
        </p:spPr>
        <p:txBody>
          <a:bodyPr anchor="b"/>
          <a:lstStyle>
            <a:lvl1pPr>
              <a:defRPr sz="3200"/>
            </a:lvl1pPr>
          </a:lstStyle>
          <a:p>
            <a:r>
              <a:rPr lang="sl-SI" dirty="0" smtClean="0"/>
              <a:t>Uredite slog naslova matrice</a:t>
            </a:r>
            <a:endParaRPr lang="en-US" dirty="0"/>
          </a:p>
        </p:txBody>
      </p:sp>
      <p:sp>
        <p:nvSpPr>
          <p:cNvPr id="26" name="Text Placeholder 3"/>
          <p:cNvSpPr>
            <a:spLocks noGrp="1"/>
          </p:cNvSpPr>
          <p:nvPr>
            <p:ph type="body" sz="half" idx="2"/>
          </p:nvPr>
        </p:nvSpPr>
        <p:spPr>
          <a:xfrm>
            <a:off x="1437093" y="1239208"/>
            <a:ext cx="4265207" cy="50745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3770042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94C0"/>
        </a:solidFill>
        <a:effectLst/>
      </p:bgPr>
    </p:bg>
    <p:spTree>
      <p:nvGrpSpPr>
        <p:cNvPr id="1" name=""/>
        <p:cNvGrpSpPr/>
        <p:nvPr/>
      </p:nvGrpSpPr>
      <p:grpSpPr>
        <a:xfrm>
          <a:off x="0" y="0"/>
          <a:ext cx="0" cy="0"/>
          <a:chOff x="0" y="0"/>
          <a:chExt cx="0" cy="0"/>
        </a:xfrm>
      </p:grpSpPr>
      <p:pic>
        <p:nvPicPr>
          <p:cNvPr id="9" name="Slika 8"/>
          <p:cNvPicPr>
            <a:picLocks noChangeAspect="1"/>
          </p:cNvPicPr>
          <p:nvPr userDrawn="1"/>
        </p:nvPicPr>
        <p:blipFill rotWithShape="1">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bright="-50000" contrast="30000"/>
                    </a14:imgEffect>
                  </a14:imgLayer>
                </a14:imgProps>
              </a:ext>
              <a:ext uri="{28A0092B-C50C-407E-A947-70E740481C1C}">
                <a14:useLocalDpi xmlns:a14="http://schemas.microsoft.com/office/drawing/2010/main" val="0"/>
              </a:ext>
            </a:extLst>
          </a:blip>
          <a:srcRect t="24184" b="24399"/>
          <a:stretch/>
        </p:blipFill>
        <p:spPr>
          <a:xfrm>
            <a:off x="181441" y="-29028"/>
            <a:ext cx="12010559" cy="6908800"/>
          </a:xfrm>
          <a:prstGeom prst="rect">
            <a:avLst/>
          </a:prstGeom>
        </p:spPr>
      </p:pic>
      <p:sp>
        <p:nvSpPr>
          <p:cNvPr id="19" name="Date Placeholder 3"/>
          <p:cNvSpPr txBox="1">
            <a:spLocks/>
          </p:cNvSpPr>
          <p:nvPr userDrawn="1"/>
        </p:nvSpPr>
        <p:spPr>
          <a:xfrm>
            <a:off x="0" y="436394"/>
            <a:ext cx="1437092" cy="365125"/>
          </a:xfrm>
          <a:prstGeom prst="rect">
            <a:avLst/>
          </a:prstGeom>
        </p:spPr>
        <p:txBody>
          <a:bodyPr vert="horz" lIns="91440" tIns="45720" rIns="91440" bIns="45720" rtlCol="0" anchor="ctr"/>
          <a:lstStyle>
            <a:defPPr>
              <a:defRPr lang="sl-S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l-SI" sz="1040" b="1" dirty="0" smtClean="0">
                <a:solidFill>
                  <a:schemeClr val="bg1"/>
                </a:solidFill>
                <a:effectLst/>
                <a:latin typeface="+mj-lt"/>
              </a:rPr>
              <a:t>Center za</a:t>
            </a:r>
            <a:r>
              <a:rPr lang="sl-SI" sz="1040" b="1" baseline="0" dirty="0" smtClean="0">
                <a:solidFill>
                  <a:schemeClr val="bg1"/>
                </a:solidFill>
                <a:effectLst/>
                <a:latin typeface="+mj-lt"/>
              </a:rPr>
              <a:t> razvoj knjižnic</a:t>
            </a:r>
            <a:endParaRPr lang="sl-SI" sz="1040" b="1" dirty="0">
              <a:solidFill>
                <a:schemeClr val="bg1"/>
              </a:solidFill>
              <a:effectLst/>
              <a:latin typeface="+mj-lt"/>
            </a:endParaRPr>
          </a:p>
        </p:txBody>
      </p:sp>
      <p:sp>
        <p:nvSpPr>
          <p:cNvPr id="10"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1" name="Text Placeholder 2"/>
          <p:cNvSpPr>
            <a:spLocks noGrp="1"/>
          </p:cNvSpPr>
          <p:nvPr>
            <p:ph type="body" idx="1"/>
          </p:nvPr>
        </p:nvSpPr>
        <p:spPr>
          <a:xfrm>
            <a:off x="1437093" y="1278194"/>
            <a:ext cx="10415471" cy="5034116"/>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2" name="Date Placeholder 3"/>
          <p:cNvSpPr>
            <a:spLocks noGrp="1"/>
          </p:cNvSpPr>
          <p:nvPr>
            <p:ph type="dt" sz="half" idx="2"/>
          </p:nvPr>
        </p:nvSpPr>
        <p:spPr>
          <a:xfrm>
            <a:off x="0" y="6492875"/>
            <a:ext cx="1278709" cy="365125"/>
          </a:xfrm>
          <a:prstGeom prst="rect">
            <a:avLst/>
          </a:prstGeom>
        </p:spPr>
        <p:txBody>
          <a:bodyPr vert="horz" lIns="91440" tIns="45720" rIns="91440" bIns="45720" rtlCol="0" anchor="ctr"/>
          <a:lstStyle>
            <a:lvl1pPr algn="r">
              <a:defRPr sz="1000" b="0">
                <a:solidFill>
                  <a:schemeClr val="bg1"/>
                </a:solidFill>
                <a:effectLst/>
                <a:latin typeface="+mj-lt"/>
              </a:defRPr>
            </a:lvl1pPr>
          </a:lstStyle>
          <a:p>
            <a:r>
              <a:rPr lang="sl-SI" smtClean="0"/>
              <a:t>20. 04. 2017</a:t>
            </a:r>
            <a:endParaRPr lang="sl-SI" dirty="0"/>
          </a:p>
        </p:txBody>
      </p:sp>
      <p:sp>
        <p:nvSpPr>
          <p:cNvPr id="14"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t>STRATEŠKE USMERITVE IZVAJANJA POSEBNIH NALOG OOK</a:t>
            </a:r>
            <a:endParaRPr lang="sl-SI" dirty="0"/>
          </a:p>
        </p:txBody>
      </p:sp>
      <p:sp>
        <p:nvSpPr>
          <p:cNvPr id="15" name="Slide Number Placeholder 5"/>
          <p:cNvSpPr>
            <a:spLocks noGrp="1"/>
          </p:cNvSpPr>
          <p:nvPr>
            <p:ph type="sldNum" sz="quarter" idx="4"/>
          </p:nvPr>
        </p:nvSpPr>
        <p:spPr>
          <a:xfrm>
            <a:off x="11353799" y="6492875"/>
            <a:ext cx="498765" cy="365125"/>
          </a:xfrm>
          <a:prstGeom prst="rect">
            <a:avLst/>
          </a:prstGeom>
        </p:spPr>
        <p:txBody>
          <a:bodyPr vert="horz" lIns="91440" tIns="45720" rIns="91440" bIns="45720" rtlCol="0" anchor="ctr"/>
          <a:lstStyle>
            <a:lvl1pPr algn="r">
              <a:defRPr sz="1000">
                <a:solidFill>
                  <a:schemeClr val="bg1"/>
                </a:solidFill>
                <a:effectLst/>
                <a:latin typeface="+mj-lt"/>
              </a:defRPr>
            </a:lvl1pPr>
          </a:lstStyle>
          <a:p>
            <a:fld id="{8A3F8E0E-57B0-4669-9767-DB5646771F29}" type="slidenum">
              <a:rPr lang="sl-SI" smtClean="0"/>
              <a:pPr/>
              <a:t>‹Nr.›</a:t>
            </a:fld>
            <a:endParaRPr lang="sl-SI" dirty="0"/>
          </a:p>
        </p:txBody>
      </p:sp>
      <p:pic>
        <p:nvPicPr>
          <p:cNvPr id="13" name="Slika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428" y="123488"/>
            <a:ext cx="1358314" cy="383570"/>
          </a:xfrm>
          <a:prstGeom prst="rect">
            <a:avLst/>
          </a:prstGeom>
        </p:spPr>
      </p:pic>
    </p:spTree>
    <p:extLst>
      <p:ext uri="{BB962C8B-B14F-4D97-AF65-F5344CB8AC3E}">
        <p14:creationId xmlns:p14="http://schemas.microsoft.com/office/powerpoint/2010/main" val="221609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294C0"/>
        </a:solidFill>
        <a:effectLst/>
      </p:bgPr>
    </p:bg>
    <p:spTree>
      <p:nvGrpSpPr>
        <p:cNvPr id="1" name=""/>
        <p:cNvGrpSpPr/>
        <p:nvPr/>
      </p:nvGrpSpPr>
      <p:grpSpPr>
        <a:xfrm>
          <a:off x="0" y="0"/>
          <a:ext cx="0" cy="0"/>
          <a:chOff x="0" y="0"/>
          <a:chExt cx="0" cy="0"/>
        </a:xfrm>
      </p:grpSpPr>
      <p:pic>
        <p:nvPicPr>
          <p:cNvPr id="9" name="Slika 8"/>
          <p:cNvPicPr>
            <a:picLocks noChangeAspect="1"/>
          </p:cNvPicPr>
          <p:nvPr userDrawn="1"/>
        </p:nvPicPr>
        <p:blipFill rotWithShape="1">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bright="-50000" contrast="30000"/>
                    </a14:imgEffect>
                  </a14:imgLayer>
                </a14:imgProps>
              </a:ext>
              <a:ext uri="{28A0092B-C50C-407E-A947-70E740481C1C}">
                <a14:useLocalDpi xmlns:a14="http://schemas.microsoft.com/office/drawing/2010/main" val="0"/>
              </a:ext>
            </a:extLst>
          </a:blip>
          <a:srcRect t="24184" b="24399"/>
          <a:stretch/>
        </p:blipFill>
        <p:spPr>
          <a:xfrm>
            <a:off x="181441" y="-29028"/>
            <a:ext cx="12010559" cy="6908800"/>
          </a:xfrm>
          <a:prstGeom prst="rect">
            <a:avLst/>
          </a:prstGeom>
        </p:spPr>
      </p:pic>
      <p:sp>
        <p:nvSpPr>
          <p:cNvPr id="19" name="Date Placeholder 3"/>
          <p:cNvSpPr txBox="1">
            <a:spLocks/>
          </p:cNvSpPr>
          <p:nvPr userDrawn="1"/>
        </p:nvSpPr>
        <p:spPr>
          <a:xfrm>
            <a:off x="0" y="436394"/>
            <a:ext cx="1437092" cy="365125"/>
          </a:xfrm>
          <a:prstGeom prst="rect">
            <a:avLst/>
          </a:prstGeom>
        </p:spPr>
        <p:txBody>
          <a:bodyPr vert="horz" lIns="91440" tIns="45720" rIns="91440" bIns="45720" rtlCol="0" anchor="ctr"/>
          <a:lstStyle>
            <a:defPPr>
              <a:defRPr lang="sl-S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40" b="1" dirty="0" smtClean="0">
                <a:solidFill>
                  <a:prstClr val="white"/>
                </a:solidFill>
                <a:latin typeface="Calibri Light" panose="020F0302020204030204"/>
              </a:rPr>
              <a:t>Center za razvoj knjižnic</a:t>
            </a:r>
            <a:endParaRPr lang="sl-SI" sz="1040" b="1" dirty="0">
              <a:solidFill>
                <a:prstClr val="white"/>
              </a:solidFill>
              <a:latin typeface="Calibri Light" panose="020F0302020204030204"/>
            </a:endParaRPr>
          </a:p>
        </p:txBody>
      </p:sp>
      <p:sp>
        <p:nvSpPr>
          <p:cNvPr id="10" name="Title Placeholder 1"/>
          <p:cNvSpPr>
            <a:spLocks noGrp="1"/>
          </p:cNvSpPr>
          <p:nvPr>
            <p:ph type="title"/>
          </p:nvPr>
        </p:nvSpPr>
        <p:spPr>
          <a:xfrm>
            <a:off x="1437093" y="123490"/>
            <a:ext cx="10415471" cy="990935"/>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11" name="Text Placeholder 2"/>
          <p:cNvSpPr>
            <a:spLocks noGrp="1"/>
          </p:cNvSpPr>
          <p:nvPr>
            <p:ph type="body" idx="1"/>
          </p:nvPr>
        </p:nvSpPr>
        <p:spPr>
          <a:xfrm>
            <a:off x="1437093" y="1278194"/>
            <a:ext cx="10415471" cy="5034116"/>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2" name="Date Placeholder 3"/>
          <p:cNvSpPr>
            <a:spLocks noGrp="1"/>
          </p:cNvSpPr>
          <p:nvPr>
            <p:ph type="dt" sz="half" idx="2"/>
          </p:nvPr>
        </p:nvSpPr>
        <p:spPr>
          <a:xfrm>
            <a:off x="0" y="6492875"/>
            <a:ext cx="1278709" cy="365125"/>
          </a:xfrm>
          <a:prstGeom prst="rect">
            <a:avLst/>
          </a:prstGeom>
        </p:spPr>
        <p:txBody>
          <a:bodyPr vert="horz" lIns="91440" tIns="45720" rIns="91440" bIns="45720" rtlCol="0" anchor="ctr"/>
          <a:lstStyle>
            <a:lvl1pPr algn="r">
              <a:defRPr sz="1000" b="0">
                <a:solidFill>
                  <a:schemeClr val="bg1"/>
                </a:solidFill>
                <a:effectLst/>
                <a:latin typeface="+mj-lt"/>
              </a:defRPr>
            </a:lvl1pPr>
          </a:lstStyle>
          <a:p>
            <a:r>
              <a:rPr lang="sl-SI" smtClean="0">
                <a:solidFill>
                  <a:prstClr val="white"/>
                </a:solidFill>
              </a:rPr>
              <a:t>20. 04. 2017</a:t>
            </a:r>
            <a:endParaRPr lang="sl-SI" dirty="0">
              <a:solidFill>
                <a:prstClr val="white"/>
              </a:solidFill>
            </a:endParaRPr>
          </a:p>
        </p:txBody>
      </p:sp>
      <p:sp>
        <p:nvSpPr>
          <p:cNvPr id="14" name="Footer Placeholder 4"/>
          <p:cNvSpPr>
            <a:spLocks noGrp="1"/>
          </p:cNvSpPr>
          <p:nvPr>
            <p:ph type="ftr" sz="quarter" idx="3"/>
          </p:nvPr>
        </p:nvSpPr>
        <p:spPr>
          <a:xfrm>
            <a:off x="1437093" y="6492875"/>
            <a:ext cx="9764307" cy="365125"/>
          </a:xfrm>
          <a:prstGeom prst="rect">
            <a:avLst/>
          </a:prstGeom>
        </p:spPr>
        <p:txBody>
          <a:bodyPr vert="horz" lIns="91440" tIns="45720" rIns="91440" bIns="45720" rtlCol="0" anchor="ctr"/>
          <a:lstStyle>
            <a:lvl1pPr algn="ctr">
              <a:defRPr sz="1000">
                <a:solidFill>
                  <a:schemeClr val="bg1"/>
                </a:solidFill>
                <a:latin typeface="+mj-lt"/>
              </a:defRPr>
            </a:lvl1pPr>
          </a:lstStyle>
          <a:p>
            <a:r>
              <a:rPr lang="sl-SI" smtClean="0">
                <a:solidFill>
                  <a:prstClr val="white"/>
                </a:solidFill>
              </a:rPr>
              <a:t>STRATEŠKE USMERITVE IZVAJANJA POSEBNIH NALOG OOK</a:t>
            </a:r>
            <a:endParaRPr lang="sl-SI" dirty="0">
              <a:solidFill>
                <a:prstClr val="white"/>
              </a:solidFill>
            </a:endParaRPr>
          </a:p>
        </p:txBody>
      </p:sp>
      <p:sp>
        <p:nvSpPr>
          <p:cNvPr id="15" name="Slide Number Placeholder 5"/>
          <p:cNvSpPr>
            <a:spLocks noGrp="1"/>
          </p:cNvSpPr>
          <p:nvPr>
            <p:ph type="sldNum" sz="quarter" idx="4"/>
          </p:nvPr>
        </p:nvSpPr>
        <p:spPr>
          <a:xfrm>
            <a:off x="11353799" y="6492875"/>
            <a:ext cx="498765" cy="365125"/>
          </a:xfrm>
          <a:prstGeom prst="rect">
            <a:avLst/>
          </a:prstGeom>
        </p:spPr>
        <p:txBody>
          <a:bodyPr vert="horz" lIns="91440" tIns="45720" rIns="91440" bIns="45720" rtlCol="0" anchor="ctr"/>
          <a:lstStyle>
            <a:lvl1pPr algn="r">
              <a:defRPr sz="1000">
                <a:solidFill>
                  <a:schemeClr val="bg1"/>
                </a:solidFill>
                <a:effectLst/>
                <a:latin typeface="+mj-lt"/>
              </a:defRPr>
            </a:lvl1pPr>
          </a:lstStyle>
          <a:p>
            <a:fld id="{8A3F8E0E-57B0-4669-9767-DB5646771F29}" type="slidenum">
              <a:rPr lang="sl-SI" smtClean="0">
                <a:solidFill>
                  <a:prstClr val="white"/>
                </a:solidFill>
              </a:rPr>
              <a:pPr/>
              <a:t>‹Nr.›</a:t>
            </a:fld>
            <a:endParaRPr lang="sl-SI" dirty="0">
              <a:solidFill>
                <a:prstClr val="white"/>
              </a:solidFill>
            </a:endParaRPr>
          </a:p>
        </p:txBody>
      </p:sp>
      <p:pic>
        <p:nvPicPr>
          <p:cNvPr id="13" name="Slika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428" y="123488"/>
            <a:ext cx="1358314" cy="383570"/>
          </a:xfrm>
          <a:prstGeom prst="rect">
            <a:avLst/>
          </a:prstGeom>
        </p:spPr>
      </p:pic>
    </p:spTree>
    <p:extLst>
      <p:ext uri="{BB962C8B-B14F-4D97-AF65-F5344CB8AC3E}">
        <p14:creationId xmlns:p14="http://schemas.microsoft.com/office/powerpoint/2010/main" val="907373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bibsist.nuk.uni-lj.s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cezar.nuk.uni-lj.si/analize/index.php"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cezar.nuk.uni-lj.si/common/files/studije/porocilo_solske.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294C0"/>
        </a:solidFill>
        <a:effectLst/>
      </p:bgPr>
    </p:bg>
    <p:spTree>
      <p:nvGrpSpPr>
        <p:cNvPr id="1" name=""/>
        <p:cNvGrpSpPr/>
        <p:nvPr/>
      </p:nvGrpSpPr>
      <p:grpSpPr>
        <a:xfrm>
          <a:off x="0" y="0"/>
          <a:ext cx="0" cy="0"/>
          <a:chOff x="0" y="0"/>
          <a:chExt cx="0" cy="0"/>
        </a:xfrm>
      </p:grpSpPr>
      <p:pic>
        <p:nvPicPr>
          <p:cNvPr id="23" name="Slika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88" y="2517907"/>
            <a:ext cx="3226398" cy="911093"/>
          </a:xfrm>
          <a:prstGeom prst="rect">
            <a:avLst/>
          </a:prstGeom>
        </p:spPr>
      </p:pic>
      <p:sp>
        <p:nvSpPr>
          <p:cNvPr id="22" name="Podnaslov 9"/>
          <p:cNvSpPr txBox="1">
            <a:spLocks/>
          </p:cNvSpPr>
          <p:nvPr/>
        </p:nvSpPr>
        <p:spPr>
          <a:xfrm>
            <a:off x="450530" y="3446055"/>
            <a:ext cx="4297114" cy="5321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sl-SI" dirty="0" smtClean="0"/>
              <a:t>Center za razvoj knjižnic</a:t>
            </a:r>
            <a:endParaRPr lang="sl-SI" dirty="0"/>
          </a:p>
        </p:txBody>
      </p:sp>
      <p:pic>
        <p:nvPicPr>
          <p:cNvPr id="15" name="Slika 14"/>
          <p:cNvPicPr>
            <a:picLocks noChangeAspect="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34345" y="-102599"/>
            <a:ext cx="6567055" cy="7063198"/>
          </a:xfrm>
          <a:prstGeom prst="rect">
            <a:avLst/>
          </a:prstGeom>
        </p:spPr>
      </p:pic>
      <p:sp>
        <p:nvSpPr>
          <p:cNvPr id="16" name="Naslov 3"/>
          <p:cNvSpPr>
            <a:spLocks noGrp="1"/>
          </p:cNvSpPr>
          <p:nvPr>
            <p:ph type="ctrTitle"/>
          </p:nvPr>
        </p:nvSpPr>
        <p:spPr>
          <a:xfrm>
            <a:off x="4381436" y="2161422"/>
            <a:ext cx="7473820" cy="1343326"/>
          </a:xfrm>
        </p:spPr>
        <p:txBody>
          <a:bodyPr>
            <a:normAutofit fontScale="90000"/>
          </a:bodyPr>
          <a:lstStyle/>
          <a:p>
            <a:pPr>
              <a:lnSpc>
                <a:spcPct val="150000"/>
              </a:lnSpc>
            </a:pPr>
            <a:r>
              <a:rPr lang="sl-SI" sz="2400" cap="all" dirty="0" smtClean="0">
                <a:solidFill>
                  <a:schemeClr val="tx1"/>
                </a:solidFill>
                <a:latin typeface="+mn-lt"/>
              </a:rPr>
              <a:t/>
            </a:r>
            <a:br>
              <a:rPr lang="sl-SI" sz="2400" cap="all" dirty="0" smtClean="0">
                <a:solidFill>
                  <a:schemeClr val="tx1"/>
                </a:solidFill>
                <a:latin typeface="+mn-lt"/>
              </a:rPr>
            </a:br>
            <a:r>
              <a:rPr lang="en-US" sz="4400" cap="all" dirty="0" smtClean="0">
                <a:solidFill>
                  <a:schemeClr val="tx1"/>
                </a:solidFill>
                <a:latin typeface="+mn-lt"/>
              </a:rPr>
              <a:t>DAS SLOWENISCHE BIBLIOTHEKSWESEN</a:t>
            </a:r>
            <a:endParaRPr lang="sl-SI" sz="4400" cap="all" dirty="0">
              <a:solidFill>
                <a:schemeClr val="tx1"/>
              </a:solidFill>
              <a:effectLst>
                <a:outerShdw blurRad="38100" dist="38100" dir="2700000" algn="tl">
                  <a:srgbClr val="000000">
                    <a:alpha val="43137"/>
                  </a:srgbClr>
                </a:outerShdw>
              </a:effectLst>
              <a:latin typeface="+mn-lt"/>
            </a:endParaRPr>
          </a:p>
        </p:txBody>
      </p:sp>
      <p:sp>
        <p:nvSpPr>
          <p:cNvPr id="18" name="Podnaslov 9"/>
          <p:cNvSpPr txBox="1">
            <a:spLocks/>
          </p:cNvSpPr>
          <p:nvPr/>
        </p:nvSpPr>
        <p:spPr>
          <a:xfrm>
            <a:off x="5268686" y="3520114"/>
            <a:ext cx="5551714" cy="783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1400" dirty="0" smtClean="0"/>
              <a:t>,</a:t>
            </a:r>
            <a:r>
              <a:rPr lang="sl-SI" sz="1400" dirty="0" smtClean="0">
                <a:solidFill>
                  <a:schemeClr val="tx1"/>
                </a:solidFill>
              </a:rPr>
              <a:t> </a:t>
            </a:r>
          </a:p>
          <a:p>
            <a:r>
              <a:rPr lang="en-US" sz="2800" dirty="0" smtClean="0">
                <a:solidFill>
                  <a:schemeClr val="tx1"/>
                </a:solidFill>
              </a:rPr>
              <a:t>M</a:t>
            </a:r>
            <a:r>
              <a:rPr lang="sl-SI" sz="2800" dirty="0" smtClean="0">
                <a:solidFill>
                  <a:schemeClr val="tx1"/>
                </a:solidFill>
              </a:rPr>
              <a:t>ag. Stanislav Bahor</a:t>
            </a:r>
            <a:endParaRPr lang="sl-SI" sz="2800" dirty="0">
              <a:solidFill>
                <a:schemeClr val="tx1"/>
              </a:solidFill>
            </a:endParaRPr>
          </a:p>
        </p:txBody>
      </p:sp>
      <p:sp>
        <p:nvSpPr>
          <p:cNvPr id="24" name="Označba mesta datuma 2"/>
          <p:cNvSpPr>
            <a:spLocks noGrp="1"/>
          </p:cNvSpPr>
          <p:nvPr>
            <p:ph type="dt" sz="half" idx="10"/>
          </p:nvPr>
        </p:nvSpPr>
        <p:spPr>
          <a:xfrm>
            <a:off x="0" y="6492875"/>
            <a:ext cx="1278709" cy="365125"/>
          </a:xfrm>
        </p:spPr>
        <p:txBody>
          <a:bodyPr/>
          <a:lstStyle/>
          <a:p>
            <a:endParaRPr lang="sl-SI" dirty="0"/>
          </a:p>
        </p:txBody>
      </p:sp>
      <p:sp>
        <p:nvSpPr>
          <p:cNvPr id="10" name="Označba mesta številke diapozitiva 4"/>
          <p:cNvSpPr>
            <a:spLocks noGrp="1"/>
          </p:cNvSpPr>
          <p:nvPr>
            <p:ph type="sldNum" sz="quarter" idx="4"/>
          </p:nvPr>
        </p:nvSpPr>
        <p:spPr>
          <a:xfrm>
            <a:off x="11353799" y="6492875"/>
            <a:ext cx="498765" cy="365125"/>
          </a:xfrm>
        </p:spPr>
        <p:txBody>
          <a:bodyPr/>
          <a:lstStyle/>
          <a:p>
            <a:r>
              <a:rPr lang="sl-SI" dirty="0" smtClean="0"/>
              <a:t>1</a:t>
            </a:r>
          </a:p>
        </p:txBody>
      </p:sp>
      <p:sp>
        <p:nvSpPr>
          <p:cNvPr id="9" name="Pravokotnik 8"/>
          <p:cNvSpPr/>
          <p:nvPr/>
        </p:nvSpPr>
        <p:spPr>
          <a:xfrm>
            <a:off x="985888" y="4303186"/>
            <a:ext cx="4326339" cy="2154436"/>
          </a:xfrm>
          <a:prstGeom prst="rect">
            <a:avLst/>
          </a:prstGeom>
        </p:spPr>
        <p:txBody>
          <a:bodyPr wrap="square">
            <a:spAutoFit/>
          </a:bodyPr>
          <a:lstStyle/>
          <a:p>
            <a:r>
              <a:rPr lang="sl-SI" sz="1600" dirty="0" smtClean="0">
                <a:solidFill>
                  <a:schemeClr val="bg1"/>
                </a:solidFill>
              </a:rPr>
              <a:t>Narodna </a:t>
            </a:r>
            <a:r>
              <a:rPr lang="sl-SI" sz="1600" dirty="0">
                <a:solidFill>
                  <a:schemeClr val="bg1"/>
                </a:solidFill>
              </a:rPr>
              <a:t>in univerzitetna knjižnica (CeZaR) </a:t>
            </a:r>
          </a:p>
          <a:p>
            <a:r>
              <a:rPr lang="sl-SI" sz="1600" dirty="0">
                <a:solidFill>
                  <a:schemeClr val="bg1"/>
                </a:solidFill>
              </a:rPr>
              <a:t>Turjaška </a:t>
            </a:r>
            <a:r>
              <a:rPr lang="sl-SI" sz="1600" dirty="0" smtClean="0">
                <a:solidFill>
                  <a:schemeClr val="bg1"/>
                </a:solidFill>
              </a:rPr>
              <a:t>1, 1000 </a:t>
            </a:r>
            <a:r>
              <a:rPr lang="sl-SI" sz="1600" dirty="0">
                <a:solidFill>
                  <a:schemeClr val="bg1"/>
                </a:solidFill>
              </a:rPr>
              <a:t>Ljubljana </a:t>
            </a:r>
          </a:p>
          <a:p>
            <a:r>
              <a:rPr lang="sl-SI" sz="1600" dirty="0">
                <a:solidFill>
                  <a:schemeClr val="bg1"/>
                </a:solidFill>
              </a:rPr>
              <a:t>tel.: +386 1 5861 </a:t>
            </a:r>
            <a:r>
              <a:rPr lang="sl-SI" sz="1600" dirty="0" smtClean="0">
                <a:solidFill>
                  <a:schemeClr val="bg1"/>
                </a:solidFill>
              </a:rPr>
              <a:t>345</a:t>
            </a:r>
          </a:p>
          <a:p>
            <a:r>
              <a:rPr lang="sl-SI" sz="1600" dirty="0">
                <a:solidFill>
                  <a:schemeClr val="bg1"/>
                </a:solidFill>
              </a:rPr>
              <a:t>e-mail: </a:t>
            </a:r>
            <a:r>
              <a:rPr lang="sl-SI" sz="1600" dirty="0" err="1" smtClean="0">
                <a:solidFill>
                  <a:schemeClr val="bg1"/>
                </a:solidFill>
              </a:rPr>
              <a:t>stanislav.bahor@nuk.uni</a:t>
            </a:r>
            <a:r>
              <a:rPr lang="sl-SI" sz="1600" dirty="0" smtClean="0">
                <a:solidFill>
                  <a:schemeClr val="bg1"/>
                </a:solidFill>
              </a:rPr>
              <a:t>-</a:t>
            </a:r>
            <a:r>
              <a:rPr lang="sl-SI" sz="1600" dirty="0" err="1" smtClean="0">
                <a:solidFill>
                  <a:schemeClr val="bg1"/>
                </a:solidFill>
              </a:rPr>
              <a:t>lj.si</a:t>
            </a:r>
            <a:r>
              <a:rPr lang="sl-SI" sz="1600" dirty="0" smtClean="0">
                <a:solidFill>
                  <a:schemeClr val="bg1"/>
                </a:solidFill>
              </a:rPr>
              <a:t> </a:t>
            </a:r>
          </a:p>
          <a:p>
            <a:endParaRPr lang="sl-SI" dirty="0">
              <a:solidFill>
                <a:schemeClr val="accent1">
                  <a:lumMod val="20000"/>
                  <a:lumOff val="80000"/>
                </a:schemeClr>
              </a:solidFill>
              <a:latin typeface="Arial" pitchFamily="34" charset="0"/>
              <a:cs typeface="Arial" pitchFamily="34" charset="0"/>
            </a:endParaRPr>
          </a:p>
          <a:p>
            <a:r>
              <a:rPr lang="sl-SI" sz="1600" dirty="0" smtClean="0">
                <a:solidFill>
                  <a:schemeClr val="bg1"/>
                </a:solidFill>
              </a:rPr>
              <a:t>http://www.nuk.uni-lj.si</a:t>
            </a:r>
            <a:endParaRPr lang="sl-SI" sz="1600" dirty="0">
              <a:solidFill>
                <a:schemeClr val="bg1"/>
              </a:solidFill>
            </a:endParaRPr>
          </a:p>
          <a:p>
            <a:r>
              <a:rPr lang="sl-SI" dirty="0">
                <a:solidFill>
                  <a:schemeClr val="bg1"/>
                </a:solidFill>
              </a:rPr>
              <a:t/>
            </a:r>
            <a:br>
              <a:rPr lang="sl-SI" dirty="0">
                <a:solidFill>
                  <a:schemeClr val="bg1"/>
                </a:solidFill>
              </a:rPr>
            </a:br>
            <a:endParaRPr lang="sl-SI" dirty="0">
              <a:solidFill>
                <a:schemeClr val="accent1">
                  <a:lumMod val="20000"/>
                  <a:lumOff val="80000"/>
                </a:schemeClr>
              </a:solidFill>
              <a:latin typeface="Arial" pitchFamily="34" charset="0"/>
              <a:cs typeface="Arial" pitchFamily="34" charset="0"/>
            </a:endParaRPr>
          </a:p>
        </p:txBody>
      </p:sp>
      <p:sp>
        <p:nvSpPr>
          <p:cNvPr id="11" name="Pravokotnik 10"/>
          <p:cNvSpPr/>
          <p:nvPr/>
        </p:nvSpPr>
        <p:spPr>
          <a:xfrm>
            <a:off x="7481201" y="5661878"/>
            <a:ext cx="1213794" cy="338554"/>
          </a:xfrm>
          <a:prstGeom prst="rect">
            <a:avLst/>
          </a:prstGeom>
        </p:spPr>
        <p:txBody>
          <a:bodyPr wrap="none">
            <a:spAutoFit/>
          </a:bodyPr>
          <a:lstStyle/>
          <a:p>
            <a:pPr algn="ctr"/>
            <a:r>
              <a:rPr lang="en-US" sz="1600" dirty="0" smtClean="0"/>
              <a:t>04. 11.</a:t>
            </a:r>
            <a:r>
              <a:rPr lang="sl-SI" sz="1600" dirty="0" smtClean="0"/>
              <a:t> 2017</a:t>
            </a:r>
            <a:endParaRPr lang="sl-SI" sz="1600" b="1" dirty="0">
              <a:solidFill>
                <a:srgbClr val="C00000"/>
              </a:solidFill>
              <a:effectLst>
                <a:outerShdw blurRad="38100" dist="38100" dir="2700000" algn="tl">
                  <a:srgbClr val="000000">
                    <a:alpha val="43137"/>
                  </a:srgbClr>
                </a:outerShdw>
              </a:effectLst>
            </a:endParaRPr>
          </a:p>
        </p:txBody>
      </p:sp>
      <p:sp>
        <p:nvSpPr>
          <p:cNvPr id="2" name="Označba mesta noge 1"/>
          <p:cNvSpPr>
            <a:spLocks noGrp="1"/>
          </p:cNvSpPr>
          <p:nvPr>
            <p:ph type="ftr" sz="quarter" idx="3"/>
          </p:nvPr>
        </p:nvSpPr>
        <p:spPr/>
        <p:txBody>
          <a:bodyPr/>
          <a:lstStyle/>
          <a:p>
            <a:endParaRPr lang="sl-SI" dirty="0"/>
          </a:p>
        </p:txBody>
      </p:sp>
    </p:spTree>
    <p:extLst>
      <p:ext uri="{BB962C8B-B14F-4D97-AF65-F5344CB8AC3E}">
        <p14:creationId xmlns:p14="http://schemas.microsoft.com/office/powerpoint/2010/main" val="280195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fontScale="92500" lnSpcReduction="20000"/>
          </a:bodyPr>
          <a:lstStyle/>
          <a:p>
            <a:pPr>
              <a:lnSpc>
                <a:spcPct val="107000"/>
              </a:lnSpc>
              <a:spcAft>
                <a:spcPts val="800"/>
              </a:spcAft>
            </a:pPr>
            <a:r>
              <a:rPr lang="de-DE" dirty="0">
                <a:solidFill>
                  <a:srgbClr val="FFC000"/>
                </a:solidFill>
              </a:rPr>
              <a:t>Die</a:t>
            </a:r>
            <a:r>
              <a:rPr lang="de-DE" sz="3000" dirty="0" smtClean="0">
                <a:solidFill>
                  <a:srgbClr val="FFC000"/>
                </a:solidFill>
                <a:ea typeface="Times New Roman"/>
                <a:cs typeface="Calibri"/>
              </a:rPr>
              <a:t> </a:t>
            </a:r>
            <a:r>
              <a:rPr lang="de-DE" sz="3000" dirty="0">
                <a:solidFill>
                  <a:srgbClr val="FFC000"/>
                </a:solidFill>
                <a:ea typeface="Times New Roman"/>
                <a:cs typeface="Calibri"/>
              </a:rPr>
              <a:t>Vorschriften, welche sich auf </a:t>
            </a:r>
            <a:r>
              <a:rPr lang="de-DE" dirty="0">
                <a:solidFill>
                  <a:srgbClr val="FFC000"/>
                </a:solidFill>
              </a:rPr>
              <a:t>Schulbibliotheken</a:t>
            </a:r>
            <a:r>
              <a:rPr lang="de-DE" sz="3000" dirty="0" smtClean="0">
                <a:solidFill>
                  <a:srgbClr val="FFC000"/>
                </a:solidFill>
                <a:ea typeface="Times New Roman"/>
                <a:cs typeface="Calibri"/>
              </a:rPr>
              <a:t> </a:t>
            </a:r>
            <a:r>
              <a:rPr lang="de-DE" sz="3000" dirty="0">
                <a:solidFill>
                  <a:srgbClr val="FFC000"/>
                </a:solidFill>
                <a:ea typeface="Times New Roman"/>
                <a:cs typeface="Calibri"/>
              </a:rPr>
              <a:t>beziehen, finden wir wieder im Jahre 1929, als </a:t>
            </a:r>
            <a:r>
              <a:rPr lang="de-DE" sz="3000" dirty="0" smtClean="0">
                <a:solidFill>
                  <a:srgbClr val="FFC000"/>
                </a:solidFill>
                <a:ea typeface="Times New Roman"/>
                <a:cs typeface="Calibri"/>
              </a:rPr>
              <a:t>das </a:t>
            </a:r>
            <a:r>
              <a:rPr lang="de-DE" sz="3000" dirty="0">
                <a:solidFill>
                  <a:srgbClr val="FFC000"/>
                </a:solidFill>
                <a:ea typeface="Times New Roman"/>
                <a:cs typeface="Calibri"/>
              </a:rPr>
              <a:t>Schulgesetz für Sekundarschulen, Lehrerschulen und Volksschulen in Kraft </a:t>
            </a:r>
            <a:r>
              <a:rPr lang="de-DE" sz="3000" dirty="0" smtClean="0">
                <a:solidFill>
                  <a:srgbClr val="FFC000"/>
                </a:solidFill>
                <a:ea typeface="Times New Roman"/>
                <a:cs typeface="Calibri"/>
              </a:rPr>
              <a:t>gesetzt </a:t>
            </a:r>
            <a:r>
              <a:rPr lang="de-DE" dirty="0">
                <a:solidFill>
                  <a:srgbClr val="FFC000"/>
                </a:solidFill>
              </a:rPr>
              <a:t>wurde</a:t>
            </a:r>
            <a:r>
              <a:rPr lang="de-DE" sz="3000" dirty="0" smtClean="0">
                <a:solidFill>
                  <a:srgbClr val="FFC000"/>
                </a:solidFill>
                <a:ea typeface="Times New Roman"/>
                <a:cs typeface="Calibri"/>
              </a:rPr>
              <a:t>. </a:t>
            </a:r>
          </a:p>
          <a:p>
            <a:pPr>
              <a:lnSpc>
                <a:spcPct val="107000"/>
              </a:lnSpc>
              <a:spcAft>
                <a:spcPts val="800"/>
              </a:spcAft>
            </a:pPr>
            <a:r>
              <a:rPr lang="de-DE" sz="3000" dirty="0" smtClean="0">
                <a:solidFill>
                  <a:srgbClr val="FFC000"/>
                </a:solidFill>
                <a:ea typeface="Times New Roman"/>
                <a:cs typeface="Calibri"/>
              </a:rPr>
              <a:t>Zu </a:t>
            </a:r>
            <a:r>
              <a:rPr lang="de-DE" sz="3000" dirty="0">
                <a:solidFill>
                  <a:srgbClr val="FFC000"/>
                </a:solidFill>
                <a:ea typeface="Times New Roman"/>
                <a:cs typeface="Calibri"/>
              </a:rPr>
              <a:t>dieser Zeit wurde die Schulbibliothek für Professoren und Studenten obligatorisch und konnte bei Bedarf auch in eine öffentliche Bibliothek umgewandelt werden. </a:t>
            </a:r>
            <a:r>
              <a:rPr lang="de-DE" sz="3000" dirty="0" smtClean="0">
                <a:solidFill>
                  <a:srgbClr val="FFC000"/>
                </a:solidFill>
                <a:ea typeface="Times New Roman"/>
                <a:cs typeface="Calibri"/>
              </a:rPr>
              <a:t>Im Jahre 1940 </a:t>
            </a:r>
            <a:r>
              <a:rPr lang="de-DE" sz="3000" dirty="0">
                <a:solidFill>
                  <a:srgbClr val="FFC000"/>
                </a:solidFill>
                <a:ea typeface="Times New Roman"/>
                <a:cs typeface="Calibri"/>
              </a:rPr>
              <a:t>gab es in Slowenien 971 Schulbibliotheken mit insgesamt 846.000 </a:t>
            </a:r>
            <a:r>
              <a:rPr lang="de-DE" sz="3000" dirty="0" smtClean="0">
                <a:solidFill>
                  <a:srgbClr val="FFC000"/>
                </a:solidFill>
                <a:ea typeface="Times New Roman"/>
                <a:cs typeface="Calibri"/>
              </a:rPr>
              <a:t>Büchern.</a:t>
            </a:r>
          </a:p>
          <a:p>
            <a:pPr>
              <a:lnSpc>
                <a:spcPct val="107000"/>
              </a:lnSpc>
              <a:spcAft>
                <a:spcPts val="800"/>
              </a:spcAft>
            </a:pPr>
            <a:r>
              <a:rPr lang="de-DE" sz="3000" dirty="0" smtClean="0">
                <a:solidFill>
                  <a:srgbClr val="FFC000"/>
                </a:solidFill>
                <a:ea typeface="Times New Roman"/>
                <a:cs typeface="Calibri"/>
              </a:rPr>
              <a:t>B</a:t>
            </a:r>
            <a:r>
              <a:rPr lang="sl-SI" sz="3000" dirty="0" smtClean="0">
                <a:solidFill>
                  <a:srgbClr val="FFC000"/>
                </a:solidFill>
                <a:ea typeface="Times New Roman"/>
                <a:cs typeface="Calibri"/>
              </a:rPr>
              <a:t>is </a:t>
            </a:r>
            <a:r>
              <a:rPr lang="sl-SI" sz="3000" dirty="0">
                <a:solidFill>
                  <a:srgbClr val="FFC000"/>
                </a:solidFill>
                <a:ea typeface="Times New Roman"/>
                <a:cs typeface="Calibri"/>
              </a:rPr>
              <a:t>zum </a:t>
            </a:r>
            <a:r>
              <a:rPr lang="sl-SI" sz="3000" dirty="0" err="1">
                <a:solidFill>
                  <a:srgbClr val="FFC000"/>
                </a:solidFill>
                <a:ea typeface="Times New Roman"/>
                <a:cs typeface="Calibri"/>
              </a:rPr>
              <a:t>Ende</a:t>
            </a:r>
            <a:r>
              <a:rPr lang="sl-SI" sz="3000" dirty="0">
                <a:solidFill>
                  <a:srgbClr val="FFC000"/>
                </a:solidFill>
                <a:ea typeface="Times New Roman"/>
                <a:cs typeface="Calibri"/>
              </a:rPr>
              <a:t> des </a:t>
            </a:r>
            <a:r>
              <a:rPr lang="sl-SI" sz="3000" dirty="0" err="1">
                <a:solidFill>
                  <a:srgbClr val="FFC000"/>
                </a:solidFill>
                <a:ea typeface="Times New Roman"/>
                <a:cs typeface="Calibri"/>
              </a:rPr>
              <a:t>zweiten</a:t>
            </a:r>
            <a:r>
              <a:rPr lang="sl-SI" sz="3000" dirty="0">
                <a:solidFill>
                  <a:srgbClr val="FFC000"/>
                </a:solidFill>
                <a:ea typeface="Times New Roman"/>
                <a:cs typeface="Calibri"/>
              </a:rPr>
              <a:t> </a:t>
            </a:r>
            <a:r>
              <a:rPr lang="sl-SI" sz="3000" dirty="0" err="1">
                <a:solidFill>
                  <a:srgbClr val="FFC000"/>
                </a:solidFill>
                <a:ea typeface="Times New Roman"/>
                <a:cs typeface="Calibri"/>
              </a:rPr>
              <a:t>Weltkrieges</a:t>
            </a:r>
            <a:r>
              <a:rPr lang="sl-SI" sz="3000" dirty="0">
                <a:solidFill>
                  <a:srgbClr val="FFC000"/>
                </a:solidFill>
                <a:ea typeface="Times New Roman"/>
                <a:cs typeface="Calibri"/>
              </a:rPr>
              <a:t> </a:t>
            </a:r>
            <a:r>
              <a:rPr lang="sl-SI" sz="3000" dirty="0" err="1">
                <a:solidFill>
                  <a:srgbClr val="FFC000"/>
                </a:solidFill>
                <a:ea typeface="Times New Roman"/>
                <a:cs typeface="Calibri"/>
              </a:rPr>
              <a:t>machten</a:t>
            </a:r>
            <a:r>
              <a:rPr lang="sl-SI" sz="3000" dirty="0">
                <a:solidFill>
                  <a:srgbClr val="FFC000"/>
                </a:solidFill>
                <a:ea typeface="Times New Roman"/>
                <a:cs typeface="Calibri"/>
              </a:rPr>
              <a:t> die </a:t>
            </a:r>
            <a:r>
              <a:rPr lang="sl-SI" sz="3000" dirty="0" err="1">
                <a:solidFill>
                  <a:srgbClr val="FFC000"/>
                </a:solidFill>
                <a:ea typeface="Times New Roman"/>
                <a:cs typeface="Calibri"/>
              </a:rPr>
              <a:t>Schulbibliotheken</a:t>
            </a:r>
            <a:r>
              <a:rPr lang="sl-SI" sz="3000" dirty="0">
                <a:solidFill>
                  <a:srgbClr val="FFC000"/>
                </a:solidFill>
                <a:ea typeface="Times New Roman"/>
                <a:cs typeface="Calibri"/>
              </a:rPr>
              <a:t> keine </a:t>
            </a:r>
            <a:r>
              <a:rPr lang="sl-SI" sz="3000" dirty="0" err="1">
                <a:solidFill>
                  <a:srgbClr val="FFC000"/>
                </a:solidFill>
                <a:ea typeface="Times New Roman"/>
                <a:cs typeface="Calibri"/>
              </a:rPr>
              <a:t>großen</a:t>
            </a:r>
            <a:r>
              <a:rPr lang="sl-SI" sz="3000" dirty="0">
                <a:solidFill>
                  <a:srgbClr val="FFC000"/>
                </a:solidFill>
                <a:ea typeface="Times New Roman"/>
                <a:cs typeface="Calibri"/>
              </a:rPr>
              <a:t> </a:t>
            </a:r>
            <a:r>
              <a:rPr lang="sl-SI" sz="3000" dirty="0" err="1">
                <a:solidFill>
                  <a:srgbClr val="FFC000"/>
                </a:solidFill>
                <a:ea typeface="Times New Roman"/>
                <a:cs typeface="Calibri"/>
              </a:rPr>
              <a:t>Fortschritte</a:t>
            </a:r>
            <a:r>
              <a:rPr lang="sl-SI" sz="3000" dirty="0">
                <a:solidFill>
                  <a:srgbClr val="FFC000"/>
                </a:solidFill>
                <a:ea typeface="Times New Roman"/>
                <a:cs typeface="Calibri"/>
              </a:rPr>
              <a:t>. Bibliotheken </a:t>
            </a:r>
            <a:r>
              <a:rPr lang="sl-SI" sz="3000" dirty="0" smtClean="0">
                <a:solidFill>
                  <a:srgbClr val="FFC000"/>
                </a:solidFill>
                <a:ea typeface="Times New Roman"/>
                <a:cs typeface="Calibri"/>
              </a:rPr>
              <a:t>in</a:t>
            </a:r>
            <a:r>
              <a:rPr lang="de-AT" sz="3000" dirty="0" smtClean="0">
                <a:solidFill>
                  <a:srgbClr val="FFC000"/>
                </a:solidFill>
                <a:ea typeface="Times New Roman"/>
                <a:cs typeface="Calibri"/>
              </a:rPr>
              <a:t> </a:t>
            </a:r>
            <a:r>
              <a:rPr lang="de-AT" dirty="0">
                <a:solidFill>
                  <a:srgbClr val="FFC000"/>
                </a:solidFill>
              </a:rPr>
              <a:t>den</a:t>
            </a:r>
            <a:r>
              <a:rPr lang="sl-SI" sz="3000" dirty="0" smtClean="0">
                <a:solidFill>
                  <a:srgbClr val="FF0000"/>
                </a:solidFill>
                <a:ea typeface="Times New Roman"/>
                <a:cs typeface="Calibri"/>
              </a:rPr>
              <a:t> </a:t>
            </a:r>
            <a:r>
              <a:rPr lang="de-AT" sz="3000" dirty="0">
                <a:solidFill>
                  <a:srgbClr val="FFC000"/>
                </a:solidFill>
                <a:ea typeface="Times New Roman"/>
                <a:cs typeface="Calibri"/>
              </a:rPr>
              <a:t>S</a:t>
            </a:r>
            <a:r>
              <a:rPr lang="sl-SI" sz="3000" dirty="0" smtClean="0">
                <a:solidFill>
                  <a:srgbClr val="FFC000"/>
                </a:solidFill>
                <a:ea typeface="Times New Roman"/>
                <a:cs typeface="Calibri"/>
              </a:rPr>
              <a:t>ekund</a:t>
            </a:r>
            <a:r>
              <a:rPr lang="de-AT" dirty="0">
                <a:solidFill>
                  <a:srgbClr val="FFC000"/>
                </a:solidFill>
              </a:rPr>
              <a:t>a</a:t>
            </a:r>
            <a:r>
              <a:rPr lang="sl-SI" sz="3000" dirty="0" smtClean="0">
                <a:solidFill>
                  <a:srgbClr val="FFC000"/>
                </a:solidFill>
                <a:ea typeface="Times New Roman"/>
                <a:cs typeface="Calibri"/>
              </a:rPr>
              <a:t>rschulen und </a:t>
            </a:r>
            <a:r>
              <a:rPr lang="sl-SI" sz="3000" dirty="0">
                <a:solidFill>
                  <a:srgbClr val="FFC000"/>
                </a:solidFill>
                <a:ea typeface="Times New Roman"/>
                <a:cs typeface="Calibri"/>
              </a:rPr>
              <a:t>Lehrerbibliotheken waren in etwas besserer Lage</a:t>
            </a:r>
            <a:r>
              <a:rPr lang="sl-SI" sz="3000" dirty="0" smtClean="0">
                <a:solidFill>
                  <a:srgbClr val="FFC000"/>
                </a:solidFill>
                <a:ea typeface="Times New Roman"/>
                <a:cs typeface="Calibri"/>
              </a:rPr>
              <a:t>.</a:t>
            </a:r>
            <a:endParaRPr lang="en-US" sz="3000" dirty="0" smtClean="0">
              <a:solidFill>
                <a:srgbClr val="FFC000"/>
              </a:solidFill>
              <a:ea typeface="Times New Roman"/>
              <a:cs typeface="Calibri"/>
            </a:endParaRPr>
          </a:p>
          <a:p>
            <a:endParaRPr lang="sl-SI" dirty="0"/>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10</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smtClean="0">
                <a:solidFill>
                  <a:srgbClr val="FFC000"/>
                </a:solidFill>
                <a:effectLst/>
                <a:latin typeface="Calibri"/>
              </a:rPr>
              <a:t/>
            </a:r>
            <a:br>
              <a:rPr lang="sl-SI" sz="3200" b="0" dirty="0" smtClean="0">
                <a:solidFill>
                  <a:srgbClr val="FFC000"/>
                </a:solidFill>
                <a:effectLst/>
                <a:latin typeface="Calibri"/>
              </a:rPr>
            </a:br>
            <a:r>
              <a:rPr lang="sl-SI" sz="3200" b="0" dirty="0">
                <a:solidFill>
                  <a:srgbClr val="FFC000"/>
                </a:solidFill>
                <a:effectLst/>
                <a:latin typeface="Calibri"/>
              </a:rPr>
              <a:t>Schul</a:t>
            </a:r>
            <a:r>
              <a:rPr lang="sl-SI" sz="3200" b="0" dirty="0" smtClean="0">
                <a:solidFill>
                  <a:srgbClr val="FFC000"/>
                </a:solidFill>
                <a:effectLst/>
                <a:latin typeface="Calibri"/>
              </a:rPr>
              <a:t>bibliotheken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93283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endParaRPr lang="de-DE" dirty="0"/>
          </a:p>
          <a:p>
            <a:r>
              <a:rPr lang="de-DE" dirty="0">
                <a:solidFill>
                  <a:srgbClr val="FFC000"/>
                </a:solidFill>
              </a:rPr>
              <a:t>Die Entwicklungszeit seit dem Zweiten Weltkrieg bis 1960 war ohne </a:t>
            </a:r>
            <a:r>
              <a:rPr lang="de-DE" sz="2600" dirty="0">
                <a:solidFill>
                  <a:srgbClr val="FFC000"/>
                </a:solidFill>
              </a:rPr>
              <a:t>gesetzliche</a:t>
            </a:r>
            <a:r>
              <a:rPr lang="de-DE" dirty="0" smtClean="0">
                <a:solidFill>
                  <a:srgbClr val="FFC000"/>
                </a:solidFill>
              </a:rPr>
              <a:t> </a:t>
            </a:r>
            <a:r>
              <a:rPr lang="de-DE" dirty="0">
                <a:solidFill>
                  <a:srgbClr val="FFC000"/>
                </a:solidFill>
              </a:rPr>
              <a:t>Regelungen, Anweisungen und Richtlinien.</a:t>
            </a:r>
          </a:p>
          <a:p>
            <a:r>
              <a:rPr lang="de-DE" dirty="0" smtClean="0">
                <a:solidFill>
                  <a:srgbClr val="FFC000"/>
                </a:solidFill>
              </a:rPr>
              <a:t>Die </a:t>
            </a:r>
            <a:r>
              <a:rPr lang="de-DE" dirty="0">
                <a:solidFill>
                  <a:srgbClr val="FFC000"/>
                </a:solidFill>
              </a:rPr>
              <a:t>Situation hat sich bis 1960 leicht verbessert. Etwa 80% der Schulen verfügten über Bibliotheken. </a:t>
            </a:r>
            <a:endParaRPr lang="de-DE" dirty="0" smtClean="0">
              <a:solidFill>
                <a:srgbClr val="FFC000"/>
              </a:solidFill>
            </a:endParaRPr>
          </a:p>
          <a:p>
            <a:r>
              <a:rPr lang="de-DE" dirty="0" smtClean="0">
                <a:solidFill>
                  <a:srgbClr val="FFC000"/>
                </a:solidFill>
              </a:rPr>
              <a:t>Alle </a:t>
            </a:r>
            <a:r>
              <a:rPr lang="de-DE" dirty="0">
                <a:solidFill>
                  <a:srgbClr val="FFC000"/>
                </a:solidFill>
              </a:rPr>
              <a:t>Schulen zusammen hatten 1.031.000 Bücher. Die meisten Bücher waren </a:t>
            </a:r>
            <a:r>
              <a:rPr lang="de-DE" sz="2600" dirty="0">
                <a:solidFill>
                  <a:srgbClr val="FFC000"/>
                </a:solidFill>
              </a:rPr>
              <a:t>Belletristik</a:t>
            </a:r>
            <a:r>
              <a:rPr lang="de-DE" dirty="0" smtClean="0">
                <a:solidFill>
                  <a:srgbClr val="FFC000"/>
                </a:solidFill>
              </a:rPr>
              <a:t>. </a:t>
            </a:r>
          </a:p>
          <a:p>
            <a:r>
              <a:rPr lang="de-DE" dirty="0" smtClean="0">
                <a:solidFill>
                  <a:srgbClr val="FFC000"/>
                </a:solidFill>
              </a:rPr>
              <a:t>Nur </a:t>
            </a:r>
            <a:r>
              <a:rPr lang="de-DE" dirty="0">
                <a:solidFill>
                  <a:srgbClr val="FFC000"/>
                </a:solidFill>
              </a:rPr>
              <a:t>1/3 der Bibliotheken hatten freien Zugang. Die Bücher wurden größtenteils vom Lehrer </a:t>
            </a:r>
            <a:r>
              <a:rPr lang="de-DE" sz="2600" dirty="0">
                <a:solidFill>
                  <a:srgbClr val="FFC000"/>
                </a:solidFill>
              </a:rPr>
              <a:t>verwaltet</a:t>
            </a:r>
            <a:r>
              <a:rPr lang="de-DE" dirty="0" smtClean="0">
                <a:solidFill>
                  <a:srgbClr val="FFC000"/>
                </a:solidFill>
              </a:rPr>
              <a:t>, </a:t>
            </a:r>
            <a:r>
              <a:rPr lang="de-DE" dirty="0">
                <a:solidFill>
                  <a:srgbClr val="FFC000"/>
                </a:solidFill>
              </a:rPr>
              <a:t>weil sie in Schränken eingesperrt waren. Die Arbeit in der Bibliothek wurde nicht als pädagogische Arbeit anerkannt.</a:t>
            </a:r>
            <a:endParaRPr lang="sl-SI"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11</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smtClean="0">
                <a:solidFill>
                  <a:srgbClr val="FFC000"/>
                </a:solidFill>
                <a:effectLst/>
                <a:latin typeface="Calibri"/>
              </a:rPr>
              <a:t/>
            </a:r>
            <a:br>
              <a:rPr lang="sl-SI" sz="3200" b="0" dirty="0" smtClean="0">
                <a:solidFill>
                  <a:srgbClr val="FFC000"/>
                </a:solidFill>
                <a:effectLst/>
                <a:latin typeface="Calibri"/>
              </a:rPr>
            </a:br>
            <a:r>
              <a:rPr lang="sl-SI" sz="3200" b="0" dirty="0">
                <a:solidFill>
                  <a:srgbClr val="FFC000"/>
                </a:solidFill>
                <a:effectLst/>
                <a:latin typeface="Calibri"/>
              </a:rPr>
              <a:t>Schul</a:t>
            </a:r>
            <a:r>
              <a:rPr lang="sl-SI" sz="3200" b="0" dirty="0" smtClean="0">
                <a:solidFill>
                  <a:srgbClr val="FFC000"/>
                </a:solidFill>
                <a:effectLst/>
                <a:latin typeface="Calibri"/>
              </a:rPr>
              <a:t>bibliotheken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785323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849087" y="1045029"/>
            <a:ext cx="11003476" cy="5254171"/>
          </a:xfrm>
        </p:spPr>
        <p:txBody>
          <a:bodyPr>
            <a:noAutofit/>
          </a:bodyPr>
          <a:lstStyle/>
          <a:p>
            <a:r>
              <a:rPr lang="de-DE" dirty="0">
                <a:solidFill>
                  <a:srgbClr val="FFC000"/>
                </a:solidFill>
              </a:rPr>
              <a:t>Nach 1960 wurden die ersten Anweisungen für die Organisation und Arbeit der Schulbibliothek veröffentlicht. </a:t>
            </a:r>
            <a:endParaRPr lang="de-DE" dirty="0" smtClean="0">
              <a:solidFill>
                <a:srgbClr val="FFC000"/>
              </a:solidFill>
            </a:endParaRPr>
          </a:p>
          <a:p>
            <a:r>
              <a:rPr lang="de-DE" dirty="0" smtClean="0">
                <a:solidFill>
                  <a:srgbClr val="FFC000"/>
                </a:solidFill>
              </a:rPr>
              <a:t>Obwohl </a:t>
            </a:r>
            <a:r>
              <a:rPr lang="de-DE" dirty="0">
                <a:solidFill>
                  <a:srgbClr val="FFC000"/>
                </a:solidFill>
              </a:rPr>
              <a:t>das </a:t>
            </a:r>
            <a:r>
              <a:rPr lang="de-DE" dirty="0" smtClean="0">
                <a:solidFill>
                  <a:srgbClr val="FFC000"/>
                </a:solidFill>
              </a:rPr>
              <a:t>Bibliotheksgesetz </a:t>
            </a:r>
            <a:r>
              <a:rPr lang="de-DE" dirty="0">
                <a:solidFill>
                  <a:srgbClr val="FFC000"/>
                </a:solidFill>
              </a:rPr>
              <a:t>von 1961 Schulbibliotheken nicht erwähnt, wurde der Begriff "Schulbibliothek" eingeführt</a:t>
            </a:r>
            <a:r>
              <a:rPr lang="de-DE" dirty="0" smtClean="0">
                <a:solidFill>
                  <a:srgbClr val="FFC000"/>
                </a:solidFill>
              </a:rPr>
              <a:t>.</a:t>
            </a:r>
          </a:p>
          <a:p>
            <a:r>
              <a:rPr lang="de-DE" dirty="0">
                <a:solidFill>
                  <a:srgbClr val="FFC000"/>
                </a:solidFill>
              </a:rPr>
              <a:t>1963 wurde das erste Seminar für Schulbibliotheken organisiert. </a:t>
            </a:r>
            <a:endParaRPr lang="de-DE" dirty="0" smtClean="0">
              <a:solidFill>
                <a:srgbClr val="FFC000"/>
              </a:solidFill>
            </a:endParaRPr>
          </a:p>
          <a:p>
            <a:r>
              <a:rPr lang="de-DE" dirty="0" smtClean="0">
                <a:solidFill>
                  <a:srgbClr val="FFC000"/>
                </a:solidFill>
              </a:rPr>
              <a:t>1964 </a:t>
            </a:r>
            <a:r>
              <a:rPr lang="de-DE" dirty="0">
                <a:solidFill>
                  <a:srgbClr val="FFC000"/>
                </a:solidFill>
              </a:rPr>
              <a:t>wurden die ersten Anweisungen für die Organisation und Arbeit der </a:t>
            </a:r>
            <a:r>
              <a:rPr lang="de-DE" sz="2600" dirty="0">
                <a:solidFill>
                  <a:srgbClr val="FFC000"/>
                </a:solidFill>
              </a:rPr>
              <a:t>Schulbibliotheken</a:t>
            </a:r>
            <a:r>
              <a:rPr lang="de-DE" dirty="0" smtClean="0">
                <a:solidFill>
                  <a:srgbClr val="FFC000"/>
                </a:solidFill>
              </a:rPr>
              <a:t> herausgegeben. Sie bestimmen die </a:t>
            </a:r>
            <a:r>
              <a:rPr lang="de-DE" dirty="0">
                <a:solidFill>
                  <a:srgbClr val="FFC000"/>
                </a:solidFill>
              </a:rPr>
              <a:t>Unterbringung von Materialien für Kinder nach den Entwicklungsstadien von Kindern und die Einstufung von professionellen Materialien gemäß der </a:t>
            </a:r>
            <a:r>
              <a:rPr lang="de-DE" dirty="0" smtClean="0">
                <a:solidFill>
                  <a:srgbClr val="FFC000"/>
                </a:solidFill>
              </a:rPr>
              <a:t>UDK.</a:t>
            </a:r>
          </a:p>
          <a:p>
            <a:r>
              <a:rPr lang="de-DE" dirty="0" smtClean="0">
                <a:solidFill>
                  <a:srgbClr val="FFC000"/>
                </a:solidFill>
              </a:rPr>
              <a:t>Die </a:t>
            </a:r>
            <a:r>
              <a:rPr lang="de-DE" dirty="0">
                <a:solidFill>
                  <a:srgbClr val="FFC000"/>
                </a:solidFill>
              </a:rPr>
              <a:t>Arten von Katalogen, die eine Schulbibliothek haben muss, werden ebenfalls angegeben</a:t>
            </a:r>
            <a:r>
              <a:rPr lang="de-DE" dirty="0" smtClean="0">
                <a:solidFill>
                  <a:srgbClr val="FFC000"/>
                </a:solidFill>
              </a:rPr>
              <a:t>. Dies </a:t>
            </a:r>
            <a:r>
              <a:rPr lang="de-DE" dirty="0">
                <a:solidFill>
                  <a:srgbClr val="FFC000"/>
                </a:solidFill>
              </a:rPr>
              <a:t>sind der alphabetische Katalog und der </a:t>
            </a:r>
            <a:r>
              <a:rPr lang="de-DE" dirty="0" smtClean="0">
                <a:solidFill>
                  <a:srgbClr val="FF0000"/>
                </a:solidFill>
              </a:rPr>
              <a:t>s</a:t>
            </a:r>
            <a:r>
              <a:rPr lang="de-DE" dirty="0" smtClean="0">
                <a:solidFill>
                  <a:srgbClr val="FFC000"/>
                </a:solidFill>
              </a:rPr>
              <a:t>ystematische </a:t>
            </a:r>
            <a:r>
              <a:rPr lang="de-DE" dirty="0">
                <a:solidFill>
                  <a:srgbClr val="FFC000"/>
                </a:solidFill>
              </a:rPr>
              <a:t>Katalog</a:t>
            </a:r>
            <a:r>
              <a:rPr lang="de-DE" dirty="0" smtClean="0">
                <a:solidFill>
                  <a:srgbClr val="FFC000"/>
                </a:solidFill>
              </a:rPr>
              <a:t>.</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12</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a:t>
            </a:r>
            <a:r>
              <a:rPr lang="sl-SI" sz="3200" b="0" dirty="0" smtClean="0">
                <a:solidFill>
                  <a:srgbClr val="FFC000"/>
                </a:solidFill>
                <a:effectLst/>
                <a:latin typeface="Calibri"/>
              </a:rPr>
              <a:t>bibliotheken</a:t>
            </a:r>
            <a:endParaRPr lang="sl-SI" dirty="0"/>
          </a:p>
        </p:txBody>
      </p:sp>
    </p:spTree>
    <p:extLst>
      <p:ext uri="{BB962C8B-B14F-4D97-AF65-F5344CB8AC3E}">
        <p14:creationId xmlns:p14="http://schemas.microsoft.com/office/powerpoint/2010/main" val="251181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r>
              <a:rPr lang="de-DE" dirty="0">
                <a:solidFill>
                  <a:srgbClr val="FFC000"/>
                </a:solidFill>
              </a:rPr>
              <a:t>Im Jahr 1972 wurden Standards für das Funktionieren von Schulbibliotheken entwickelt, die von </a:t>
            </a:r>
            <a:r>
              <a:rPr lang="de-DE" sz="2600" dirty="0">
                <a:solidFill>
                  <a:srgbClr val="FFC000"/>
                </a:solidFill>
              </a:rPr>
              <a:t>der</a:t>
            </a:r>
            <a:r>
              <a:rPr lang="de-DE" dirty="0" smtClean="0">
                <a:solidFill>
                  <a:srgbClr val="FFC000"/>
                </a:solidFill>
              </a:rPr>
              <a:t> NUK </a:t>
            </a:r>
            <a:r>
              <a:rPr lang="de-DE" dirty="0">
                <a:solidFill>
                  <a:srgbClr val="FFC000"/>
                </a:solidFill>
              </a:rPr>
              <a:t>und </a:t>
            </a:r>
            <a:r>
              <a:rPr lang="de-DE" sz="2600" dirty="0">
                <a:solidFill>
                  <a:srgbClr val="FFC000"/>
                </a:solidFill>
              </a:rPr>
              <a:t>der</a:t>
            </a:r>
            <a:r>
              <a:rPr lang="de-DE" dirty="0" smtClean="0">
                <a:solidFill>
                  <a:srgbClr val="FFC000"/>
                </a:solidFill>
              </a:rPr>
              <a:t> professionellen </a:t>
            </a:r>
            <a:r>
              <a:rPr lang="de-DE" dirty="0" err="1">
                <a:solidFill>
                  <a:srgbClr val="FFC000"/>
                </a:solidFill>
              </a:rPr>
              <a:t>Bibliothekarorganisation</a:t>
            </a:r>
            <a:r>
              <a:rPr lang="de-DE" dirty="0">
                <a:solidFill>
                  <a:srgbClr val="FFC000"/>
                </a:solidFill>
              </a:rPr>
              <a:t> erstellt wurden</a:t>
            </a:r>
            <a:r>
              <a:rPr lang="de-DE" dirty="0" smtClean="0">
                <a:solidFill>
                  <a:srgbClr val="FFC000"/>
                </a:solidFill>
              </a:rPr>
              <a:t>.</a:t>
            </a:r>
          </a:p>
          <a:p>
            <a:r>
              <a:rPr lang="de-DE" dirty="0">
                <a:solidFill>
                  <a:srgbClr val="FFC000"/>
                </a:solidFill>
              </a:rPr>
              <a:t>Die zuständige Bildungseinrichtung </a:t>
            </a:r>
            <a:r>
              <a:rPr lang="de-DE" dirty="0" smtClean="0">
                <a:solidFill>
                  <a:srgbClr val="FFC000"/>
                </a:solidFill>
              </a:rPr>
              <a:t>hat </a:t>
            </a:r>
            <a:r>
              <a:rPr lang="de-DE" dirty="0">
                <a:solidFill>
                  <a:srgbClr val="FFC000"/>
                </a:solidFill>
              </a:rPr>
              <a:t>bereits 1972 im neuen Lehrplan für die Grundschule einen Teil dieser Normen übernommen</a:t>
            </a:r>
            <a:r>
              <a:rPr lang="de-DE" dirty="0" smtClean="0">
                <a:solidFill>
                  <a:srgbClr val="FFC000"/>
                </a:solidFill>
              </a:rPr>
              <a:t>.</a:t>
            </a:r>
          </a:p>
          <a:p>
            <a:r>
              <a:rPr lang="de-DE" dirty="0">
                <a:solidFill>
                  <a:srgbClr val="FFC000"/>
                </a:solidFill>
              </a:rPr>
              <a:t>Die Schulbibliothek wurde </a:t>
            </a:r>
            <a:r>
              <a:rPr lang="de-DE" sz="2600" dirty="0">
                <a:solidFill>
                  <a:srgbClr val="FFC000"/>
                </a:solidFill>
              </a:rPr>
              <a:t>in</a:t>
            </a:r>
            <a:r>
              <a:rPr lang="de-DE" dirty="0" smtClean="0">
                <a:solidFill>
                  <a:srgbClr val="FF0000"/>
                </a:solidFill>
              </a:rPr>
              <a:t> </a:t>
            </a:r>
            <a:r>
              <a:rPr lang="de-DE" sz="2600" dirty="0">
                <a:solidFill>
                  <a:srgbClr val="FFC000"/>
                </a:solidFill>
              </a:rPr>
              <a:t>den</a:t>
            </a:r>
            <a:r>
              <a:rPr lang="de-DE" dirty="0" smtClean="0">
                <a:solidFill>
                  <a:srgbClr val="FF0000"/>
                </a:solidFill>
              </a:rPr>
              <a:t> </a:t>
            </a:r>
            <a:r>
              <a:rPr lang="de-DE" dirty="0" smtClean="0">
                <a:solidFill>
                  <a:srgbClr val="FFC000"/>
                </a:solidFill>
              </a:rPr>
              <a:t>Standards als ein integrale</a:t>
            </a:r>
            <a:r>
              <a:rPr lang="de-DE" sz="2600" dirty="0">
                <a:solidFill>
                  <a:srgbClr val="FFC000"/>
                </a:solidFill>
              </a:rPr>
              <a:t>r </a:t>
            </a:r>
            <a:r>
              <a:rPr lang="de-DE" dirty="0" smtClean="0">
                <a:solidFill>
                  <a:srgbClr val="FFC000"/>
                </a:solidFill>
              </a:rPr>
              <a:t>Teil des Bibliotheksinformationssystems vorgestellt</a:t>
            </a:r>
            <a:r>
              <a:rPr lang="de-DE" dirty="0">
                <a:solidFill>
                  <a:srgbClr val="FFC000"/>
                </a:solidFill>
              </a:rPr>
              <a:t>. </a:t>
            </a:r>
            <a:endParaRPr lang="de-DE" dirty="0" smtClean="0">
              <a:solidFill>
                <a:srgbClr val="FFC000"/>
              </a:solidFill>
            </a:endParaRPr>
          </a:p>
          <a:p>
            <a:r>
              <a:rPr lang="de-DE" dirty="0" smtClean="0">
                <a:solidFill>
                  <a:srgbClr val="FFC000"/>
                </a:solidFill>
              </a:rPr>
              <a:t>Die </a:t>
            </a:r>
            <a:r>
              <a:rPr lang="de-DE" dirty="0">
                <a:solidFill>
                  <a:srgbClr val="FFC000"/>
                </a:solidFill>
              </a:rPr>
              <a:t>Rolle der Schulbibliothek beim Erwerb des vorgeschriebenen Wissens und bei den pädagogischen Aufgaben des Schulbibliothekars wurde hervorgehoben.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13</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426423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Voraussetzung für die Anstellung in der Schulbibliothek war: </a:t>
            </a:r>
            <a:r>
              <a:rPr lang="de-DE" sz="2600" dirty="0">
                <a:solidFill>
                  <a:srgbClr val="FFC000"/>
                </a:solidFill>
              </a:rPr>
              <a:t>E</a:t>
            </a:r>
            <a:r>
              <a:rPr lang="de-DE" dirty="0" smtClean="0">
                <a:solidFill>
                  <a:srgbClr val="FFC000"/>
                </a:solidFill>
              </a:rPr>
              <a:t>in </a:t>
            </a:r>
            <a:r>
              <a:rPr lang="de-DE" dirty="0">
                <a:solidFill>
                  <a:srgbClr val="FFC000"/>
                </a:solidFill>
              </a:rPr>
              <a:t>Bibliothekar mit einer pädagogischen Prüfung an der Pädagogischen Akademie; oder ein Lehrer mit einer Fachprüfung für </a:t>
            </a:r>
            <a:r>
              <a:rPr lang="de-DE" dirty="0" smtClean="0">
                <a:solidFill>
                  <a:srgbClr val="FFC000"/>
                </a:solidFill>
              </a:rPr>
              <a:t>den </a:t>
            </a:r>
            <a:r>
              <a:rPr lang="de-DE" dirty="0">
                <a:solidFill>
                  <a:srgbClr val="FFC000"/>
                </a:solidFill>
              </a:rPr>
              <a:t>Bibliothekar an der NUK.</a:t>
            </a:r>
          </a:p>
          <a:p>
            <a:r>
              <a:rPr lang="de-DE" dirty="0">
                <a:solidFill>
                  <a:srgbClr val="FFC000"/>
                </a:solidFill>
              </a:rPr>
              <a:t>Der Status eines Schulbibliothekars wird mit dem Status eines pädagogischen Arbeiters gleichgesetzt</a:t>
            </a:r>
            <a:r>
              <a:rPr lang="de-DE" dirty="0" smtClean="0">
                <a:solidFill>
                  <a:srgbClr val="FFC000"/>
                </a:solidFill>
              </a:rPr>
              <a:t>.</a:t>
            </a:r>
          </a:p>
          <a:p>
            <a:r>
              <a:rPr lang="de-DE" dirty="0">
                <a:solidFill>
                  <a:srgbClr val="FFC000"/>
                </a:solidFill>
              </a:rPr>
              <a:t>Das Bibliotheksgesetz von 1982 umfasste Schulbibliotheken als eine spezielle Art von Bibliothek im Bibliotheks- und Informationssystem von Slowenien</a:t>
            </a:r>
            <a:r>
              <a:rPr lang="de-DE" dirty="0" smtClean="0">
                <a:solidFill>
                  <a:srgbClr val="FFC000"/>
                </a:solidFill>
              </a:rPr>
              <a:t>.</a:t>
            </a:r>
          </a:p>
          <a:p>
            <a:r>
              <a:rPr lang="de-DE" dirty="0" smtClean="0">
                <a:solidFill>
                  <a:srgbClr val="FFC000"/>
                </a:solidFill>
              </a:rPr>
              <a:t>Leider </a:t>
            </a:r>
            <a:r>
              <a:rPr lang="de-DE" sz="2600" dirty="0">
                <a:solidFill>
                  <a:srgbClr val="FFC000"/>
                </a:solidFill>
              </a:rPr>
              <a:t>wurden</a:t>
            </a:r>
            <a:r>
              <a:rPr lang="de-DE" dirty="0" smtClean="0">
                <a:solidFill>
                  <a:srgbClr val="FFC000"/>
                </a:solidFill>
              </a:rPr>
              <a:t> alle diese Bestimmungen </a:t>
            </a:r>
            <a:r>
              <a:rPr lang="de-DE" dirty="0">
                <a:solidFill>
                  <a:srgbClr val="FFC000"/>
                </a:solidFill>
              </a:rPr>
              <a:t>in der Praxis </a:t>
            </a:r>
            <a:r>
              <a:rPr lang="de-DE" dirty="0" smtClean="0">
                <a:solidFill>
                  <a:srgbClr val="FFC000"/>
                </a:solidFill>
              </a:rPr>
              <a:t>nur teilweise  realisiert.</a:t>
            </a: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14</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1386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smtClean="0">
                <a:solidFill>
                  <a:srgbClr val="FFC000"/>
                </a:solidFill>
              </a:rPr>
              <a:t>Die </a:t>
            </a:r>
            <a:r>
              <a:rPr lang="de-DE" dirty="0">
                <a:solidFill>
                  <a:srgbClr val="FFC000"/>
                </a:solidFill>
              </a:rPr>
              <a:t>Entwicklung der Informationstechnologie und die Menge an verfügbarem Wissen haben stetig zugenommen, neue Medien und neue Informationsquellen sind entstanden</a:t>
            </a:r>
            <a:r>
              <a:rPr lang="de-DE" dirty="0" smtClean="0">
                <a:solidFill>
                  <a:srgbClr val="FFC000"/>
                </a:solidFill>
              </a:rPr>
              <a:t>.</a:t>
            </a:r>
          </a:p>
          <a:p>
            <a:r>
              <a:rPr lang="de-DE" dirty="0" smtClean="0">
                <a:solidFill>
                  <a:srgbClr val="FFC000"/>
                </a:solidFill>
              </a:rPr>
              <a:t>Die </a:t>
            </a:r>
            <a:r>
              <a:rPr lang="de-DE" dirty="0">
                <a:solidFill>
                  <a:srgbClr val="FFC000"/>
                </a:solidFill>
              </a:rPr>
              <a:t>Schulbibliothek wurde zu einem multimedialen Informationszentrum, das unter den Bedingungen des modernen Lebens von Lehrern und Schülern benötigt wurde</a:t>
            </a:r>
            <a:r>
              <a:rPr lang="de-DE" dirty="0" smtClean="0">
                <a:solidFill>
                  <a:srgbClr val="FFC000"/>
                </a:solidFill>
              </a:rPr>
              <a:t>.</a:t>
            </a:r>
          </a:p>
          <a:p>
            <a:r>
              <a:rPr lang="de-DE" dirty="0" smtClean="0">
                <a:solidFill>
                  <a:srgbClr val="FFC000"/>
                </a:solidFill>
              </a:rPr>
              <a:t>Der </a:t>
            </a:r>
            <a:r>
              <a:rPr lang="de-DE" dirty="0">
                <a:solidFill>
                  <a:srgbClr val="FFC000"/>
                </a:solidFill>
              </a:rPr>
              <a:t>Lehrer konnte nicht mehr die einzige Quelle für Information und Wissen sein, er benötigte zunehmend die Hilfe eines Schulbibliothekars und einer Schulbibliothek</a:t>
            </a:r>
            <a:r>
              <a:rPr lang="de-DE" dirty="0" smtClean="0">
                <a:solidFill>
                  <a:srgbClr val="FFC000"/>
                </a:solidFill>
              </a:rPr>
              <a:t>.</a:t>
            </a:r>
          </a:p>
          <a:p>
            <a:r>
              <a:rPr lang="de-DE" dirty="0" smtClean="0">
                <a:solidFill>
                  <a:srgbClr val="FFC000"/>
                </a:solidFill>
              </a:rPr>
              <a:t>Nur </a:t>
            </a:r>
            <a:r>
              <a:rPr lang="de-DE" dirty="0">
                <a:solidFill>
                  <a:srgbClr val="FFC000"/>
                </a:solidFill>
              </a:rPr>
              <a:t>eine gut ausgestattete Schulbibliothek und ein entsprechend qualifizierter Schulbibliothekar können entsprechende Unterstützung geben.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15</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841539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fontScale="92500"/>
          </a:bodyPr>
          <a:lstStyle/>
          <a:p>
            <a:r>
              <a:rPr lang="de-DE" dirty="0">
                <a:solidFill>
                  <a:srgbClr val="FFC000"/>
                </a:solidFill>
              </a:rPr>
              <a:t>Ende 1989 wurden neue Standards für Schulbibliotheken verabschiedet. Die Standards definieren Ziele, Aufgaben, Bibliotheksmaterialien, professionelle Organisation der Bibliothek, Bibliothekspersonal sowie den Raum und die Ausstattung der Schulbibliothek.</a:t>
            </a:r>
          </a:p>
          <a:p>
            <a:r>
              <a:rPr lang="de-DE" dirty="0">
                <a:solidFill>
                  <a:srgbClr val="FFC000"/>
                </a:solidFill>
              </a:rPr>
              <a:t>Die Schulbibliothek ist integraler Bestandteil der gesamten Bildungsarbeit in der </a:t>
            </a:r>
            <a:r>
              <a:rPr lang="de-DE" dirty="0" smtClean="0">
                <a:solidFill>
                  <a:srgbClr val="FFC000"/>
                </a:solidFill>
              </a:rPr>
              <a:t>Grundschule und Sekundarschule. </a:t>
            </a:r>
            <a:r>
              <a:rPr lang="de-DE" dirty="0">
                <a:solidFill>
                  <a:srgbClr val="FFC000"/>
                </a:solidFill>
              </a:rPr>
              <a:t>Sie</a:t>
            </a:r>
            <a:r>
              <a:rPr lang="de-DE" dirty="0" smtClean="0">
                <a:solidFill>
                  <a:srgbClr val="FFC000"/>
                </a:solidFill>
              </a:rPr>
              <a:t> ist </a:t>
            </a:r>
            <a:r>
              <a:rPr lang="de-DE" dirty="0">
                <a:solidFill>
                  <a:srgbClr val="FFC000"/>
                </a:solidFill>
              </a:rPr>
              <a:t>für den Bildungsprozess, die Bedürfnisse von Schülern und Schulpersonal bestimmt</a:t>
            </a:r>
            <a:r>
              <a:rPr lang="de-DE" dirty="0" smtClean="0">
                <a:solidFill>
                  <a:srgbClr val="FFC000"/>
                </a:solidFill>
              </a:rPr>
              <a:t>.</a:t>
            </a:r>
          </a:p>
          <a:p>
            <a:r>
              <a:rPr lang="de-DE" dirty="0">
                <a:solidFill>
                  <a:srgbClr val="FFC000"/>
                </a:solidFill>
              </a:rPr>
              <a:t>Die Schulbibliothek verbindet sich mit dem Bibliotheksinformationssystem mit einer einheitlichen professionellen Verarbeitung von Bibliotheksmaterialien, mit  einheitlichen Katalogen, der Entwicklung von Fernleihe und dem Informationsfluss.</a:t>
            </a:r>
          </a:p>
          <a:p>
            <a:r>
              <a:rPr lang="de-DE" dirty="0">
                <a:solidFill>
                  <a:srgbClr val="FFC000"/>
                </a:solidFill>
              </a:rPr>
              <a:t>Die Materialien der Schulbibliothek müssen repräsentativ für alle Fachbereiche der Bildungsarbeit in der Schule sein. </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16</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096076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sz="2600" b="1" dirty="0">
                <a:solidFill>
                  <a:srgbClr val="FFC000"/>
                </a:solidFill>
              </a:rPr>
              <a:t>Die</a:t>
            </a:r>
            <a:r>
              <a:rPr lang="de-DE" b="1" dirty="0" smtClean="0">
                <a:solidFill>
                  <a:srgbClr val="FFC000"/>
                </a:solidFill>
              </a:rPr>
              <a:t> Konzeption </a:t>
            </a:r>
            <a:r>
              <a:rPr lang="de-DE" b="1" dirty="0">
                <a:solidFill>
                  <a:srgbClr val="FFC000"/>
                </a:solidFill>
              </a:rPr>
              <a:t>der Entwicklung der slowenischen Schulbibliotheken </a:t>
            </a:r>
            <a:r>
              <a:rPr lang="de-DE" b="1" dirty="0" smtClean="0">
                <a:solidFill>
                  <a:srgbClr val="FFC000"/>
                </a:solidFill>
              </a:rPr>
              <a:t>(1995) </a:t>
            </a:r>
            <a:r>
              <a:rPr lang="de-DE" dirty="0" smtClean="0">
                <a:solidFill>
                  <a:srgbClr val="FFC000"/>
                </a:solidFill>
              </a:rPr>
              <a:t>ist </a:t>
            </a:r>
            <a:r>
              <a:rPr lang="de-DE" dirty="0">
                <a:solidFill>
                  <a:srgbClr val="FFC000"/>
                </a:solidFill>
              </a:rPr>
              <a:t>ein wichtiges Dokument, das die Rolle und Bedeutung der Schulbibliothek, ihre Integration in das gesamte Leben und die Arbeit der Schule und ihre Platzierung im Bibliotheksinformationssystem des Staates definiert</a:t>
            </a:r>
            <a:r>
              <a:rPr lang="de-DE" dirty="0" smtClean="0">
                <a:solidFill>
                  <a:srgbClr val="FFC000"/>
                </a:solidFill>
              </a:rPr>
              <a:t>.</a:t>
            </a:r>
          </a:p>
          <a:p>
            <a:r>
              <a:rPr lang="de-DE" dirty="0">
                <a:solidFill>
                  <a:srgbClr val="FFC000"/>
                </a:solidFill>
              </a:rPr>
              <a:t>Die Schulbibliothek ist als integraler Bestandteil des gesamten Bildungsprozesses an der Grund- und Mittelschule anerkannt.</a:t>
            </a:r>
          </a:p>
          <a:p>
            <a:r>
              <a:rPr lang="de-DE" sz="2600" dirty="0">
                <a:solidFill>
                  <a:srgbClr val="FFC000"/>
                </a:solidFill>
              </a:rPr>
              <a:t>Sie</a:t>
            </a:r>
            <a:r>
              <a:rPr lang="de-DE" dirty="0" smtClean="0">
                <a:solidFill>
                  <a:srgbClr val="FFC000"/>
                </a:solidFill>
              </a:rPr>
              <a:t> ist </a:t>
            </a:r>
            <a:r>
              <a:rPr lang="de-DE" dirty="0">
                <a:solidFill>
                  <a:srgbClr val="FFC000"/>
                </a:solidFill>
              </a:rPr>
              <a:t>für den Bildungsprozess, die Bedürfnisse von Schülern und Schulpersonal bestimmt.</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17</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336321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fontScale="92500"/>
          </a:bodyPr>
          <a:lstStyle/>
          <a:p>
            <a:r>
              <a:rPr lang="de-DE" dirty="0">
                <a:solidFill>
                  <a:srgbClr val="FFC000"/>
                </a:solidFill>
              </a:rPr>
              <a:t>Im Jahre 1996 wurde </a:t>
            </a:r>
            <a:r>
              <a:rPr lang="de-DE" b="1" dirty="0">
                <a:solidFill>
                  <a:srgbClr val="FFC000"/>
                </a:solidFill>
              </a:rPr>
              <a:t>das Gesetz über die Organisation und Finanzierung von Bildung und Erziehung </a:t>
            </a:r>
            <a:r>
              <a:rPr lang="de-DE" dirty="0">
                <a:solidFill>
                  <a:srgbClr val="FFC000"/>
                </a:solidFill>
              </a:rPr>
              <a:t>angenommen, das auch die Funktionsweise der Schulbibliothek definiert. </a:t>
            </a:r>
          </a:p>
          <a:p>
            <a:r>
              <a:rPr lang="de-DE" dirty="0">
                <a:solidFill>
                  <a:srgbClr val="FFC000"/>
                </a:solidFill>
              </a:rPr>
              <a:t>Artikel 68: Die Schule hat eine Bibliothek. Die Bibliothek </a:t>
            </a:r>
            <a:r>
              <a:rPr lang="de-DE" dirty="0" smtClean="0">
                <a:solidFill>
                  <a:srgbClr val="FFC000"/>
                </a:solidFill>
              </a:rPr>
              <a:t>sammelt, </a:t>
            </a:r>
            <a:r>
              <a:rPr lang="de-DE" dirty="0">
                <a:solidFill>
                  <a:srgbClr val="FFC000"/>
                </a:solidFill>
              </a:rPr>
              <a:t>bearbeitet, bewahrt, präsentiert und </a:t>
            </a:r>
            <a:r>
              <a:rPr lang="de-DE" dirty="0">
                <a:solidFill>
                  <a:srgbClr val="FFC000"/>
                </a:solidFill>
              </a:rPr>
              <a:t>verleiht</a:t>
            </a:r>
            <a:r>
              <a:rPr lang="de-DE" dirty="0" smtClean="0">
                <a:solidFill>
                  <a:srgbClr val="FFC000"/>
                </a:solidFill>
              </a:rPr>
              <a:t> </a:t>
            </a:r>
            <a:r>
              <a:rPr lang="de-DE" dirty="0">
                <a:solidFill>
                  <a:srgbClr val="FFC000"/>
                </a:solidFill>
              </a:rPr>
              <a:t>Bibliotheksmaterialien und führt Informations- und Dokumentationsarbeiten als Element der Bildungsarbeit in der Schule durch</a:t>
            </a:r>
            <a:r>
              <a:rPr lang="de-DE" dirty="0" smtClean="0">
                <a:solidFill>
                  <a:srgbClr val="FFC000"/>
                </a:solidFill>
              </a:rPr>
              <a:t>.</a:t>
            </a:r>
          </a:p>
          <a:p>
            <a:r>
              <a:rPr lang="de-DE" dirty="0" smtClean="0">
                <a:solidFill>
                  <a:srgbClr val="FFC000"/>
                </a:solidFill>
              </a:rPr>
              <a:t>Heute hat jede </a:t>
            </a:r>
            <a:r>
              <a:rPr lang="de-DE" dirty="0">
                <a:solidFill>
                  <a:srgbClr val="FFC000"/>
                </a:solidFill>
              </a:rPr>
              <a:t>Schule in Slowenien </a:t>
            </a:r>
            <a:r>
              <a:rPr lang="de-DE" dirty="0" smtClean="0">
                <a:solidFill>
                  <a:srgbClr val="FFC000"/>
                </a:solidFill>
              </a:rPr>
              <a:t>eine </a:t>
            </a:r>
            <a:r>
              <a:rPr lang="de-DE" dirty="0">
                <a:solidFill>
                  <a:srgbClr val="FFC000"/>
                </a:solidFill>
              </a:rPr>
              <a:t>Schulbibliothek und einen </a:t>
            </a:r>
            <a:r>
              <a:rPr lang="de-DE" dirty="0" smtClean="0">
                <a:solidFill>
                  <a:srgbClr val="FFC000"/>
                </a:solidFill>
              </a:rPr>
              <a:t>oder </a:t>
            </a:r>
            <a:r>
              <a:rPr lang="de-DE" dirty="0">
                <a:solidFill>
                  <a:srgbClr val="FFC000"/>
                </a:solidFill>
              </a:rPr>
              <a:t>mehrere</a:t>
            </a:r>
            <a:r>
              <a:rPr lang="de-DE" dirty="0" smtClean="0">
                <a:solidFill>
                  <a:srgbClr val="FFC000"/>
                </a:solidFill>
              </a:rPr>
              <a:t> qualifizierte Schulbibliothekare. </a:t>
            </a:r>
            <a:r>
              <a:rPr lang="de-DE" dirty="0">
                <a:solidFill>
                  <a:srgbClr val="FFC000"/>
                </a:solidFill>
              </a:rPr>
              <a:t>Die überwiegende Mehrheit der </a:t>
            </a:r>
            <a:r>
              <a:rPr lang="de-DE" dirty="0" err="1" smtClean="0">
                <a:solidFill>
                  <a:srgbClr val="FFC000"/>
                </a:solidFill>
              </a:rPr>
              <a:t>Schulbliotheken</a:t>
            </a:r>
            <a:r>
              <a:rPr lang="de-DE" dirty="0" smtClean="0">
                <a:solidFill>
                  <a:srgbClr val="FFC000"/>
                </a:solidFill>
              </a:rPr>
              <a:t> </a:t>
            </a:r>
            <a:r>
              <a:rPr lang="de-DE" dirty="0">
                <a:solidFill>
                  <a:srgbClr val="FFC000"/>
                </a:solidFill>
              </a:rPr>
              <a:t>hat bereits in der </a:t>
            </a:r>
            <a:r>
              <a:rPr lang="de-DE" dirty="0" smtClean="0">
                <a:solidFill>
                  <a:srgbClr val="FFC000"/>
                </a:solidFill>
              </a:rPr>
              <a:t>Praxis </a:t>
            </a:r>
            <a:r>
              <a:rPr lang="de-DE" dirty="0">
                <a:solidFill>
                  <a:srgbClr val="FFC000"/>
                </a:solidFill>
              </a:rPr>
              <a:t>die</a:t>
            </a:r>
            <a:r>
              <a:rPr lang="de-DE" dirty="0" smtClean="0">
                <a:solidFill>
                  <a:srgbClr val="FFC000"/>
                </a:solidFill>
              </a:rPr>
              <a:t> </a:t>
            </a:r>
            <a:r>
              <a:rPr lang="de-DE" dirty="0">
                <a:solidFill>
                  <a:srgbClr val="FFC000"/>
                </a:solidFill>
              </a:rPr>
              <a:t>in </a:t>
            </a:r>
            <a:r>
              <a:rPr lang="de-DE" dirty="0">
                <a:solidFill>
                  <a:srgbClr val="FFC000"/>
                </a:solidFill>
              </a:rPr>
              <a:t>den</a:t>
            </a:r>
            <a:r>
              <a:rPr lang="de-DE" dirty="0" smtClean="0">
                <a:solidFill>
                  <a:srgbClr val="FFC000"/>
                </a:solidFill>
              </a:rPr>
              <a:t> </a:t>
            </a:r>
            <a:r>
              <a:rPr lang="de-DE" dirty="0">
                <a:solidFill>
                  <a:srgbClr val="FFC000"/>
                </a:solidFill>
              </a:rPr>
              <a:t>Standards</a:t>
            </a:r>
            <a:r>
              <a:rPr lang="de-DE" dirty="0" smtClean="0">
                <a:solidFill>
                  <a:srgbClr val="FFC000"/>
                </a:solidFill>
              </a:rPr>
              <a:t> </a:t>
            </a:r>
            <a:r>
              <a:rPr lang="de-DE" dirty="0">
                <a:solidFill>
                  <a:srgbClr val="FFC000"/>
                </a:solidFill>
              </a:rPr>
              <a:t>gestellten Ziele erreicht</a:t>
            </a:r>
            <a:r>
              <a:rPr lang="de-DE" dirty="0" smtClean="0">
                <a:solidFill>
                  <a:srgbClr val="FFC000"/>
                </a:solidFill>
              </a:rPr>
              <a:t>.</a:t>
            </a:r>
          </a:p>
          <a:p>
            <a:r>
              <a:rPr lang="de-DE" dirty="0">
                <a:solidFill>
                  <a:srgbClr val="FFC000"/>
                </a:solidFill>
              </a:rPr>
              <a:t>Neuerungen, die durch das Gesetz zur Änderung des </a:t>
            </a:r>
            <a:r>
              <a:rPr lang="de-DE" dirty="0" err="1">
                <a:solidFill>
                  <a:srgbClr val="FFC000"/>
                </a:solidFill>
              </a:rPr>
              <a:t>Bibliothekargesetzes</a:t>
            </a:r>
            <a:r>
              <a:rPr lang="de-DE" dirty="0">
                <a:solidFill>
                  <a:srgbClr val="FFC000"/>
                </a:solidFill>
              </a:rPr>
              <a:t> (ZKnj-1A) eingeführt wurden, werden später erklärt.</a:t>
            </a:r>
            <a:endParaRPr lang="de-DE" dirty="0" smtClean="0">
              <a:solidFill>
                <a:srgbClr val="FFC000"/>
              </a:solidFill>
            </a:endParaRP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18</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a:solidFill>
                  <a:srgbClr val="FFC000"/>
                </a:solidFill>
                <a:effectLst/>
                <a:latin typeface="Calibri"/>
              </a:rPr>
              <a:t/>
            </a:r>
            <a:br>
              <a:rPr lang="sl-SI" sz="3200" b="0" dirty="0">
                <a:solidFill>
                  <a:srgbClr val="FFC000"/>
                </a:solidFill>
                <a:effectLst/>
                <a:latin typeface="Calibri"/>
              </a:rPr>
            </a:br>
            <a:r>
              <a:rPr lang="sl-SI" sz="3200" b="0" dirty="0">
                <a:solidFill>
                  <a:srgbClr val="FFC000"/>
                </a:solidFill>
                <a:effectLst/>
                <a:latin typeface="Calibri"/>
              </a:rPr>
              <a:t>Schulbibliotheken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788652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Nach den Bestimmungen des Bibliotheksgesetzes bieten Spezialbibliotheken spezialisierte Informationen in einzelnen wissenschaftlichen, beruflichen und problemorientierten Bereichen oder in den Organisationen, an denen sie beteiligt sind</a:t>
            </a:r>
            <a:r>
              <a:rPr lang="de-DE" dirty="0" smtClean="0">
                <a:solidFill>
                  <a:srgbClr val="FFC000"/>
                </a:solidFill>
              </a:rPr>
              <a:t>.</a:t>
            </a:r>
          </a:p>
          <a:p>
            <a:r>
              <a:rPr lang="de-DE" dirty="0" smtClean="0">
                <a:solidFill>
                  <a:srgbClr val="FFC000"/>
                </a:solidFill>
              </a:rPr>
              <a:t>Spezielle </a:t>
            </a:r>
            <a:r>
              <a:rPr lang="de-DE" dirty="0">
                <a:solidFill>
                  <a:srgbClr val="FFC000"/>
                </a:solidFill>
              </a:rPr>
              <a:t>Bibliotheken unterliegen der materiellen Verarbeitung von Bibliotheksmaterialien und internen Dokumenten der Organisationen, denen sie angehören</a:t>
            </a:r>
            <a:r>
              <a:rPr lang="de-DE" dirty="0" smtClean="0">
                <a:solidFill>
                  <a:srgbClr val="FFC000"/>
                </a:solidFill>
              </a:rPr>
              <a:t>.</a:t>
            </a:r>
          </a:p>
          <a:p>
            <a:r>
              <a:rPr lang="de-DE" dirty="0" smtClean="0">
                <a:solidFill>
                  <a:srgbClr val="FFC000"/>
                </a:solidFill>
              </a:rPr>
              <a:t>Ihre Aufgabe ist es, </a:t>
            </a:r>
            <a:r>
              <a:rPr lang="de-DE" dirty="0">
                <a:solidFill>
                  <a:srgbClr val="FFC000"/>
                </a:solidFill>
              </a:rPr>
              <a:t>spezialisierte Bibliotheksbestände und Datenbanken aufzubauen, Bewertung und Bereitstellung spezieller Informationen, Schulung der Benutzer, um spezielle Informationen zu finden.</a:t>
            </a:r>
            <a:endParaRPr lang="de-DE" dirty="0" smtClean="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19</a:t>
            </a:fld>
            <a:endParaRPr lang="sl-SI" dirty="0">
              <a:solidFill>
                <a:prstClr val="white"/>
              </a:solidFill>
            </a:endParaRPr>
          </a:p>
        </p:txBody>
      </p:sp>
      <p:sp>
        <p:nvSpPr>
          <p:cNvPr id="5" name="Naslov 4"/>
          <p:cNvSpPr>
            <a:spLocks noGrp="1"/>
          </p:cNvSpPr>
          <p:nvPr>
            <p:ph type="title"/>
          </p:nvPr>
        </p:nvSpPr>
        <p:spPr>
          <a:xfrm>
            <a:off x="1437094" y="279918"/>
            <a:ext cx="10415470" cy="834507"/>
          </a:xfrm>
        </p:spPr>
        <p:txBody>
          <a:bodyPr>
            <a:normAutofit fontScale="90000"/>
          </a:bodyPr>
          <a:lstStyle/>
          <a:p>
            <a:pPr algn="ctr"/>
            <a:r>
              <a:rPr lang="sl-SI" sz="3200" b="0" dirty="0" smtClean="0">
                <a:solidFill>
                  <a:srgbClr val="FFC000"/>
                </a:solidFill>
                <a:effectLst/>
                <a:latin typeface="Calibri"/>
              </a:rPr>
              <a:t/>
            </a:r>
            <a:br>
              <a:rPr lang="sl-SI" sz="3200" b="0" dirty="0" smtClean="0">
                <a:solidFill>
                  <a:srgbClr val="FFC000"/>
                </a:solidFill>
                <a:effectLst/>
                <a:latin typeface="Calibri"/>
              </a:rPr>
            </a:br>
            <a:r>
              <a:rPr lang="en-US" sz="3200" b="0" dirty="0" err="1" smtClean="0">
                <a:solidFill>
                  <a:srgbClr val="FFC000"/>
                </a:solidFill>
                <a:effectLst/>
                <a:latin typeface="Calibri"/>
              </a:rPr>
              <a:t>Spezialbibliotheken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318313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normAutofit fontScale="92500"/>
          </a:bodyPr>
          <a:lstStyle/>
          <a:p>
            <a:r>
              <a:rPr lang="sl-SI" dirty="0" err="1">
                <a:solidFill>
                  <a:srgbClr val="FFC000"/>
                </a:solidFill>
              </a:rPr>
              <a:t>Das</a:t>
            </a:r>
            <a:r>
              <a:rPr lang="sl-SI" dirty="0">
                <a:solidFill>
                  <a:srgbClr val="FFC000"/>
                </a:solidFill>
              </a:rPr>
              <a:t> </a:t>
            </a:r>
            <a:r>
              <a:rPr lang="sl-SI" dirty="0" err="1">
                <a:solidFill>
                  <a:srgbClr val="FFC000"/>
                </a:solidFill>
              </a:rPr>
              <a:t>slowenische</a:t>
            </a:r>
            <a:r>
              <a:rPr lang="sl-SI" dirty="0">
                <a:solidFill>
                  <a:srgbClr val="FFC000"/>
                </a:solidFill>
              </a:rPr>
              <a:t> </a:t>
            </a:r>
            <a:r>
              <a:rPr lang="sl-SI" dirty="0" err="1">
                <a:solidFill>
                  <a:srgbClr val="FFC000"/>
                </a:solidFill>
              </a:rPr>
              <a:t>Bibliothekswesen</a:t>
            </a:r>
            <a:r>
              <a:rPr lang="sl-SI" dirty="0">
                <a:solidFill>
                  <a:srgbClr val="FFC000"/>
                </a:solidFill>
              </a:rPr>
              <a:t> </a:t>
            </a:r>
            <a:r>
              <a:rPr lang="sl-SI" dirty="0" err="1">
                <a:solidFill>
                  <a:srgbClr val="FFC000"/>
                </a:solidFill>
              </a:rPr>
              <a:t>hat</a:t>
            </a:r>
            <a:r>
              <a:rPr lang="sl-SI" dirty="0">
                <a:solidFill>
                  <a:srgbClr val="FFC000"/>
                </a:solidFill>
              </a:rPr>
              <a:t> </a:t>
            </a:r>
            <a:r>
              <a:rPr lang="sl-SI" dirty="0" err="1">
                <a:solidFill>
                  <a:srgbClr val="FFC000"/>
                </a:solidFill>
              </a:rPr>
              <a:t>eine</a:t>
            </a:r>
            <a:r>
              <a:rPr lang="sl-SI" dirty="0">
                <a:solidFill>
                  <a:srgbClr val="FFC000"/>
                </a:solidFill>
              </a:rPr>
              <a:t> </a:t>
            </a:r>
            <a:r>
              <a:rPr lang="sl-SI" dirty="0" err="1">
                <a:solidFill>
                  <a:srgbClr val="FFC000"/>
                </a:solidFill>
              </a:rPr>
              <a:t>lange</a:t>
            </a:r>
            <a:r>
              <a:rPr lang="sl-SI" dirty="0">
                <a:solidFill>
                  <a:srgbClr val="FFC000"/>
                </a:solidFill>
              </a:rPr>
              <a:t> </a:t>
            </a:r>
            <a:r>
              <a:rPr lang="sl-SI" dirty="0" err="1">
                <a:solidFill>
                  <a:srgbClr val="FFC000"/>
                </a:solidFill>
              </a:rPr>
              <a:t>Tradition</a:t>
            </a:r>
            <a:r>
              <a:rPr lang="sl-SI" dirty="0">
                <a:solidFill>
                  <a:srgbClr val="FFC000"/>
                </a:solidFill>
              </a:rPr>
              <a:t>. </a:t>
            </a:r>
          </a:p>
          <a:p>
            <a:r>
              <a:rPr lang="sl-SI" dirty="0">
                <a:solidFill>
                  <a:srgbClr val="FFC000"/>
                </a:solidFill>
              </a:rPr>
              <a:t>Mit den Mönchen sind </a:t>
            </a:r>
            <a:r>
              <a:rPr lang="sl-SI" dirty="0" smtClean="0">
                <a:solidFill>
                  <a:srgbClr val="FFC000"/>
                </a:solidFill>
              </a:rPr>
              <a:t>in </a:t>
            </a:r>
            <a:r>
              <a:rPr lang="de-AT" dirty="0" smtClean="0">
                <a:solidFill>
                  <a:srgbClr val="FFC000"/>
                </a:solidFill>
              </a:rPr>
              <a:t>das </a:t>
            </a:r>
            <a:r>
              <a:rPr lang="sl-SI" dirty="0" smtClean="0">
                <a:solidFill>
                  <a:srgbClr val="FFC000"/>
                </a:solidFill>
              </a:rPr>
              <a:t>damalige slowenische </a:t>
            </a:r>
            <a:r>
              <a:rPr lang="sl-SI" dirty="0">
                <a:solidFill>
                  <a:srgbClr val="FFC000"/>
                </a:solidFill>
              </a:rPr>
              <a:t>Gebiet auch Bücher gekommen. </a:t>
            </a:r>
            <a:r>
              <a:rPr lang="sl-SI" dirty="0" err="1">
                <a:solidFill>
                  <a:srgbClr val="FFC000"/>
                </a:solidFill>
              </a:rPr>
              <a:t>Im</a:t>
            </a:r>
            <a:r>
              <a:rPr lang="sl-SI" dirty="0">
                <a:solidFill>
                  <a:srgbClr val="FFC000"/>
                </a:solidFill>
              </a:rPr>
              <a:t> 11. </a:t>
            </a:r>
            <a:r>
              <a:rPr lang="sl-SI" dirty="0" err="1">
                <a:solidFill>
                  <a:srgbClr val="FFC000"/>
                </a:solidFill>
              </a:rPr>
              <a:t>Jahrhundert</a:t>
            </a:r>
            <a:r>
              <a:rPr lang="sl-SI" dirty="0">
                <a:solidFill>
                  <a:srgbClr val="FFC000"/>
                </a:solidFill>
              </a:rPr>
              <a:t> </a:t>
            </a:r>
            <a:r>
              <a:rPr lang="sl-SI" dirty="0" err="1">
                <a:solidFill>
                  <a:srgbClr val="FFC000"/>
                </a:solidFill>
              </a:rPr>
              <a:t>begannen</a:t>
            </a:r>
            <a:r>
              <a:rPr lang="sl-SI" dirty="0">
                <a:solidFill>
                  <a:srgbClr val="FFC000"/>
                </a:solidFill>
              </a:rPr>
              <a:t> die </a:t>
            </a:r>
            <a:r>
              <a:rPr lang="sl-SI" dirty="0" err="1">
                <a:solidFill>
                  <a:srgbClr val="FFC000"/>
                </a:solidFill>
              </a:rPr>
              <a:t>Klosterbibliotheken</a:t>
            </a:r>
            <a:r>
              <a:rPr lang="sl-SI" dirty="0">
                <a:solidFill>
                  <a:srgbClr val="FFC000"/>
                </a:solidFill>
              </a:rPr>
              <a:t> </a:t>
            </a:r>
            <a:r>
              <a:rPr lang="sl-SI" dirty="0" err="1">
                <a:solidFill>
                  <a:srgbClr val="FFC000"/>
                </a:solidFill>
              </a:rPr>
              <a:t>zu</a:t>
            </a:r>
            <a:r>
              <a:rPr lang="sl-SI" dirty="0">
                <a:solidFill>
                  <a:srgbClr val="FFC000"/>
                </a:solidFill>
              </a:rPr>
              <a:t> </a:t>
            </a:r>
            <a:r>
              <a:rPr lang="sl-SI" dirty="0" err="1">
                <a:solidFill>
                  <a:srgbClr val="FFC000"/>
                </a:solidFill>
              </a:rPr>
              <a:t>entstehen</a:t>
            </a:r>
            <a:r>
              <a:rPr lang="sl-SI" dirty="0" smtClean="0">
                <a:solidFill>
                  <a:srgbClr val="FFC000"/>
                </a:solidFill>
              </a:rPr>
              <a:t>.</a:t>
            </a:r>
            <a:endParaRPr lang="en-US" dirty="0" smtClean="0">
              <a:solidFill>
                <a:srgbClr val="FFC000"/>
              </a:solidFill>
            </a:endParaRPr>
          </a:p>
          <a:p>
            <a:r>
              <a:rPr lang="sl-SI" dirty="0">
                <a:solidFill>
                  <a:srgbClr val="FFC000"/>
                </a:solidFill>
              </a:rPr>
              <a:t>Das Zisterzienserkloster Stična ist das älteste Kloster auf dem heutigen slowenischen Gebiet und das einzige erhalten gebliebene Zisterzienserkloster in Slowenien, obwohl es während der Reformen von </a:t>
            </a:r>
            <a:r>
              <a:rPr lang="sl-SI" dirty="0">
                <a:solidFill>
                  <a:srgbClr val="FFC000"/>
                </a:solidFill>
              </a:rPr>
              <a:t>M</a:t>
            </a:r>
            <a:r>
              <a:rPr lang="de-AT" dirty="0" err="1">
                <a:solidFill>
                  <a:srgbClr val="FFC000"/>
                </a:solidFill>
              </a:rPr>
              <a:t>aria</a:t>
            </a:r>
            <a:r>
              <a:rPr lang="sl-SI" dirty="0" smtClean="0">
                <a:solidFill>
                  <a:srgbClr val="FF0000"/>
                </a:solidFill>
              </a:rPr>
              <a:t> </a:t>
            </a:r>
            <a:r>
              <a:rPr lang="sl-SI" dirty="0" smtClean="0">
                <a:solidFill>
                  <a:srgbClr val="FFC000"/>
                </a:solidFill>
              </a:rPr>
              <a:t>Theres</a:t>
            </a:r>
            <a:r>
              <a:rPr lang="de-AT" dirty="0" smtClean="0">
                <a:solidFill>
                  <a:srgbClr val="FFC000"/>
                </a:solidFill>
              </a:rPr>
              <a:t>i</a:t>
            </a:r>
            <a:r>
              <a:rPr lang="sl-SI" dirty="0" smtClean="0">
                <a:solidFill>
                  <a:srgbClr val="FFC000"/>
                </a:solidFill>
              </a:rPr>
              <a:t>a </a:t>
            </a:r>
            <a:r>
              <a:rPr lang="sl-SI" dirty="0">
                <a:solidFill>
                  <a:srgbClr val="FFC000"/>
                </a:solidFill>
              </a:rPr>
              <a:t>abgeschafft wurde</a:t>
            </a:r>
            <a:r>
              <a:rPr lang="sl-SI" dirty="0" smtClean="0">
                <a:solidFill>
                  <a:srgbClr val="FFC000"/>
                </a:solidFill>
              </a:rPr>
              <a:t>.</a:t>
            </a:r>
          </a:p>
          <a:p>
            <a:r>
              <a:rPr lang="de-DE" dirty="0">
                <a:solidFill>
                  <a:srgbClr val="FFC000"/>
                </a:solidFill>
              </a:rPr>
              <a:t>Von den älteren Orden hatten </a:t>
            </a:r>
            <a:r>
              <a:rPr lang="de-DE" dirty="0" smtClean="0">
                <a:solidFill>
                  <a:srgbClr val="FFC000"/>
                </a:solidFill>
              </a:rPr>
              <a:t>auch </a:t>
            </a:r>
            <a:r>
              <a:rPr lang="de-DE" dirty="0">
                <a:solidFill>
                  <a:srgbClr val="FFC000"/>
                </a:solidFill>
              </a:rPr>
              <a:t>die Kartäuser </a:t>
            </a:r>
            <a:r>
              <a:rPr lang="de-DE" dirty="0">
                <a:solidFill>
                  <a:srgbClr val="FFC000"/>
                </a:solidFill>
              </a:rPr>
              <a:t>in </a:t>
            </a:r>
            <a:r>
              <a:rPr lang="de-DE" dirty="0" err="1">
                <a:solidFill>
                  <a:srgbClr val="FFC000"/>
                </a:solidFill>
              </a:rPr>
              <a:t>Bistra</a:t>
            </a:r>
            <a:r>
              <a:rPr lang="de-DE" dirty="0">
                <a:solidFill>
                  <a:srgbClr val="FFC000"/>
                </a:solidFill>
              </a:rPr>
              <a:t> und </a:t>
            </a:r>
            <a:r>
              <a:rPr lang="de-DE" dirty="0" err="1">
                <a:solidFill>
                  <a:srgbClr val="FFC000"/>
                </a:solidFill>
              </a:rPr>
              <a:t>Pleterje</a:t>
            </a:r>
            <a:r>
              <a:rPr lang="de-DE" dirty="0">
                <a:solidFill>
                  <a:srgbClr val="FFC000"/>
                </a:solidFill>
              </a:rPr>
              <a:t> reiche Bibliotheken. </a:t>
            </a:r>
            <a:r>
              <a:rPr lang="de-DE" dirty="0">
                <a:solidFill>
                  <a:srgbClr val="FFC000"/>
                </a:solidFill>
              </a:rPr>
              <a:t>Die</a:t>
            </a:r>
            <a:r>
              <a:rPr lang="de-DE" dirty="0" smtClean="0">
                <a:solidFill>
                  <a:srgbClr val="FFC000"/>
                </a:solidFill>
              </a:rPr>
              <a:t> Bibliothek </a:t>
            </a:r>
            <a:r>
              <a:rPr lang="de-DE" dirty="0">
                <a:solidFill>
                  <a:srgbClr val="FFC000"/>
                </a:solidFill>
              </a:rPr>
              <a:t>in </a:t>
            </a:r>
            <a:r>
              <a:rPr lang="de-DE" dirty="0" err="1">
                <a:solidFill>
                  <a:srgbClr val="FFC000"/>
                </a:solidFill>
              </a:rPr>
              <a:t>Pleterje</a:t>
            </a:r>
            <a:r>
              <a:rPr lang="de-DE" dirty="0">
                <a:solidFill>
                  <a:srgbClr val="FFC000"/>
                </a:solidFill>
              </a:rPr>
              <a:t> existiert noch heute</a:t>
            </a:r>
            <a:r>
              <a:rPr lang="de-DE" dirty="0" smtClean="0">
                <a:solidFill>
                  <a:srgbClr val="FFC000"/>
                </a:solidFill>
              </a:rPr>
              <a:t>.</a:t>
            </a:r>
            <a:endParaRPr lang="sl-SI" dirty="0" smtClean="0">
              <a:solidFill>
                <a:srgbClr val="FFC000"/>
              </a:solidFill>
            </a:endParaRPr>
          </a:p>
          <a:p>
            <a:r>
              <a:rPr lang="sl-SI" dirty="0" smtClean="0">
                <a:solidFill>
                  <a:srgbClr val="FFC000"/>
                </a:solidFill>
              </a:rPr>
              <a:t> </a:t>
            </a:r>
            <a:r>
              <a:rPr lang="de-DE" dirty="0">
                <a:solidFill>
                  <a:srgbClr val="FFC000"/>
                </a:solidFill>
              </a:rPr>
              <a:t>Franziskaner und Kapuziner hatten auch </a:t>
            </a:r>
            <a:r>
              <a:rPr lang="de-DE" dirty="0">
                <a:solidFill>
                  <a:srgbClr val="FFC000"/>
                </a:solidFill>
              </a:rPr>
              <a:t>eigene</a:t>
            </a:r>
            <a:r>
              <a:rPr lang="de-DE" dirty="0" smtClean="0">
                <a:solidFill>
                  <a:srgbClr val="FFC000"/>
                </a:solidFill>
              </a:rPr>
              <a:t> </a:t>
            </a:r>
            <a:r>
              <a:rPr lang="de-DE" dirty="0">
                <a:solidFill>
                  <a:srgbClr val="FFC000"/>
                </a:solidFill>
              </a:rPr>
              <a:t>Bibliotheken, </a:t>
            </a:r>
            <a:r>
              <a:rPr lang="sl-SI" dirty="0" err="1" smtClean="0">
                <a:solidFill>
                  <a:srgbClr val="FFC000"/>
                </a:solidFill>
              </a:rPr>
              <a:t>manche</a:t>
            </a:r>
            <a:r>
              <a:rPr lang="de-DE" dirty="0" smtClean="0">
                <a:solidFill>
                  <a:srgbClr val="FFC000"/>
                </a:solidFill>
              </a:rPr>
              <a:t> </a:t>
            </a:r>
            <a:r>
              <a:rPr lang="de-DE" dirty="0">
                <a:solidFill>
                  <a:srgbClr val="FFC000"/>
                </a:solidFill>
              </a:rPr>
              <a:t>von </a:t>
            </a:r>
            <a:r>
              <a:rPr lang="sl-SI" dirty="0" err="1" smtClean="0">
                <a:solidFill>
                  <a:srgbClr val="FFC000"/>
                </a:solidFill>
              </a:rPr>
              <a:t>diesen</a:t>
            </a:r>
            <a:r>
              <a:rPr lang="sl-SI" dirty="0" smtClean="0">
                <a:solidFill>
                  <a:srgbClr val="FFC000"/>
                </a:solidFill>
              </a:rPr>
              <a:t> </a:t>
            </a:r>
            <a:r>
              <a:rPr lang="sl-SI" dirty="0" err="1" smtClean="0">
                <a:solidFill>
                  <a:srgbClr val="FFC000"/>
                </a:solidFill>
              </a:rPr>
              <a:t>Bibliotheken</a:t>
            </a:r>
            <a:r>
              <a:rPr lang="de-DE" dirty="0" smtClean="0">
                <a:solidFill>
                  <a:srgbClr val="FFC000"/>
                </a:solidFill>
              </a:rPr>
              <a:t> </a:t>
            </a:r>
            <a:r>
              <a:rPr lang="de-DE" dirty="0">
                <a:solidFill>
                  <a:srgbClr val="FFC000"/>
                </a:solidFill>
              </a:rPr>
              <a:t>sind noch heute erhalten.</a:t>
            </a:r>
            <a:endParaRPr lang="sl-SI" dirty="0">
              <a:solidFill>
                <a:srgbClr val="FFC000"/>
              </a:solidFill>
            </a:endParaRPr>
          </a:p>
          <a:p>
            <a:endParaRPr lang="sl-SI" dirty="0">
              <a:solidFill>
                <a:srgbClr val="FFC000"/>
              </a:solidFill>
            </a:endParaRPr>
          </a:p>
          <a:p>
            <a:endParaRPr lang="sl-SI" dirty="0">
              <a:solidFill>
                <a:schemeClr val="tx1"/>
              </a:solidFill>
            </a:endParaRPr>
          </a:p>
          <a:p>
            <a:endParaRPr lang="sl-SI" dirty="0"/>
          </a:p>
        </p:txBody>
      </p:sp>
      <p:sp>
        <p:nvSpPr>
          <p:cNvPr id="3" name="Označba mesta datuma 2"/>
          <p:cNvSpPr>
            <a:spLocks noGrp="1"/>
          </p:cNvSpPr>
          <p:nvPr>
            <p:ph type="dt" sz="half" idx="10"/>
          </p:nvPr>
        </p:nvSpPr>
        <p:spPr/>
        <p:txBody>
          <a:bodyPr/>
          <a:lstStyle/>
          <a:p>
            <a:endParaRPr lang="sl-SI" dirty="0"/>
          </a:p>
        </p:txBody>
      </p:sp>
      <p:sp>
        <p:nvSpPr>
          <p:cNvPr id="4" name="Označba mesta številke diapozitiva 3"/>
          <p:cNvSpPr>
            <a:spLocks noGrp="1"/>
          </p:cNvSpPr>
          <p:nvPr>
            <p:ph type="sldNum" sz="quarter" idx="4"/>
          </p:nvPr>
        </p:nvSpPr>
        <p:spPr/>
        <p:txBody>
          <a:bodyPr/>
          <a:lstStyle/>
          <a:p>
            <a:fld id="{8A3F8E0E-57B0-4669-9767-DB5646771F29}" type="slidenum">
              <a:rPr lang="sl-SI" smtClean="0"/>
              <a:pPr/>
              <a:t>2</a:t>
            </a:fld>
            <a:endParaRPr lang="sl-SI" dirty="0"/>
          </a:p>
        </p:txBody>
      </p:sp>
      <p:sp>
        <p:nvSpPr>
          <p:cNvPr id="5" name="Naslov 4"/>
          <p:cNvSpPr>
            <a:spLocks noGrp="1"/>
          </p:cNvSpPr>
          <p:nvPr>
            <p:ph type="title"/>
          </p:nvPr>
        </p:nvSpPr>
        <p:spPr/>
        <p:txBody>
          <a:bodyPr>
            <a:normAutofit fontScale="90000"/>
          </a:bodyPr>
          <a:lstStyle/>
          <a:p>
            <a:pPr algn="ctr"/>
            <a:r>
              <a:rPr lang="en-US" b="0" dirty="0" err="1" smtClean="0">
                <a:solidFill>
                  <a:schemeClr val="tx1"/>
                </a:solidFill>
                <a:effectLst/>
                <a:latin typeface="Calibri"/>
              </a:rPr>
              <a:t>Blick</a:t>
            </a:r>
            <a:r>
              <a:rPr lang="en-US" b="0" dirty="0" smtClean="0">
                <a:solidFill>
                  <a:schemeClr val="tx1"/>
                </a:solidFill>
                <a:effectLst/>
                <a:latin typeface="Calibri"/>
              </a:rPr>
              <a:t> auf die Geschichte</a:t>
            </a:r>
            <a:r>
              <a:rPr lang="sl-SI" b="0" dirty="0" smtClean="0">
                <a:solidFill>
                  <a:schemeClr val="tx1"/>
                </a:solidFill>
                <a:effectLst/>
                <a:latin typeface="Calibri"/>
              </a:rPr>
              <a:t> des slowenischen Bibliothek</a:t>
            </a:r>
            <a:r>
              <a:rPr lang="de-AT" b="0" dirty="0" smtClean="0">
                <a:solidFill>
                  <a:schemeClr val="tx1"/>
                </a:solidFill>
                <a:effectLst/>
                <a:latin typeface="Calibri"/>
              </a:rPr>
              <a:t>s</a:t>
            </a:r>
            <a:r>
              <a:rPr lang="sl-SI" b="0" dirty="0" smtClean="0">
                <a:solidFill>
                  <a:schemeClr val="tx1"/>
                </a:solidFill>
                <a:effectLst/>
                <a:latin typeface="Calibri"/>
              </a:rPr>
              <a:t>wesens</a:t>
            </a:r>
            <a:endParaRPr lang="sl-SI" dirty="0">
              <a:solidFill>
                <a:schemeClr val="tx1"/>
              </a:solidFill>
            </a:endParaRPr>
          </a:p>
        </p:txBody>
      </p:sp>
      <p:sp>
        <p:nvSpPr>
          <p:cNvPr id="6" name="Označba mesta noge 5"/>
          <p:cNvSpPr>
            <a:spLocks noGrp="1"/>
          </p:cNvSpPr>
          <p:nvPr>
            <p:ph type="ftr" sz="quarter" idx="3"/>
          </p:nvPr>
        </p:nvSpPr>
        <p:spPr/>
        <p:txBody>
          <a:bodyPr/>
          <a:lstStyle/>
          <a:p>
            <a:endParaRPr lang="sl-SI" dirty="0"/>
          </a:p>
        </p:txBody>
      </p:sp>
    </p:spTree>
    <p:extLst>
      <p:ext uri="{BB962C8B-B14F-4D97-AF65-F5344CB8AC3E}">
        <p14:creationId xmlns:p14="http://schemas.microsoft.com/office/powerpoint/2010/main" val="4264120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4913151"/>
          </a:xfrm>
        </p:spPr>
        <p:txBody>
          <a:bodyPr>
            <a:normAutofit/>
          </a:bodyPr>
          <a:lstStyle/>
          <a:p>
            <a:endParaRPr lang="de-DE" dirty="0" smtClean="0">
              <a:solidFill>
                <a:srgbClr val="FFC000"/>
              </a:solidFill>
            </a:endParaRPr>
          </a:p>
          <a:p>
            <a:endParaRPr lang="de-DE" sz="2600"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20</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smtClean="0">
                <a:solidFill>
                  <a:srgbClr val="FFC000"/>
                </a:solidFill>
                <a:effectLst/>
                <a:latin typeface="Calibri"/>
              </a:rPr>
              <a:t>Spezialbibliotheken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
        <p:nvSpPr>
          <p:cNvPr id="7" name="Pravokotnik 6"/>
          <p:cNvSpPr/>
          <p:nvPr/>
        </p:nvSpPr>
        <p:spPr>
          <a:xfrm>
            <a:off x="830424" y="2551837"/>
            <a:ext cx="10370976" cy="3108543"/>
          </a:xfrm>
          <a:prstGeom prst="rect">
            <a:avLst/>
          </a:prstGeom>
        </p:spPr>
        <p:txBody>
          <a:bodyPr wrap="square">
            <a:spAutoFit/>
          </a:bodyPr>
          <a:lstStyle/>
          <a:p>
            <a:r>
              <a:rPr lang="de-DE" sz="2800" dirty="0">
                <a:solidFill>
                  <a:srgbClr val="FFC000"/>
                </a:solidFill>
              </a:rPr>
              <a:t>Die erste professionelle Anordnung von Spezialbibliotheken in Slowenien wurde 1962/63 durchgeführt. Zu dieser Zeit wurde auch eine systematische Bestandsaufnahme der Materialien in diesen Bibliotheken durchgeführt</a:t>
            </a:r>
            <a:r>
              <a:rPr lang="de-DE" sz="2800" dirty="0" smtClean="0">
                <a:solidFill>
                  <a:srgbClr val="FFC000"/>
                </a:solidFill>
              </a:rPr>
              <a:t>. In </a:t>
            </a:r>
            <a:r>
              <a:rPr lang="de-DE" sz="2800" dirty="0">
                <a:solidFill>
                  <a:srgbClr val="FFC000"/>
                </a:solidFill>
              </a:rPr>
              <a:t>Slowenien gibt es keine </a:t>
            </a:r>
            <a:r>
              <a:rPr lang="de-DE" sz="2800" dirty="0" smtClean="0">
                <a:solidFill>
                  <a:srgbClr val="FFC000"/>
                </a:solidFill>
              </a:rPr>
              <a:t>selbst</a:t>
            </a:r>
            <a:r>
              <a:rPr lang="de-DE" sz="2600" dirty="0">
                <a:solidFill>
                  <a:srgbClr val="FFC000"/>
                </a:solidFill>
              </a:rPr>
              <a:t>ä</a:t>
            </a:r>
            <a:r>
              <a:rPr lang="de-DE" sz="2800" dirty="0" smtClean="0">
                <a:solidFill>
                  <a:srgbClr val="FFC000"/>
                </a:solidFill>
              </a:rPr>
              <a:t>ndige</a:t>
            </a:r>
            <a:r>
              <a:rPr lang="de-DE" sz="2600" dirty="0">
                <a:solidFill>
                  <a:srgbClr val="FFC000"/>
                </a:solidFill>
              </a:rPr>
              <a:t>n</a:t>
            </a:r>
            <a:r>
              <a:rPr lang="de-DE" sz="2800" dirty="0" smtClean="0">
                <a:solidFill>
                  <a:srgbClr val="FFC000"/>
                </a:solidFill>
              </a:rPr>
              <a:t> </a:t>
            </a:r>
            <a:r>
              <a:rPr lang="de-DE" sz="2800" dirty="0">
                <a:solidFill>
                  <a:srgbClr val="FFC000"/>
                </a:solidFill>
              </a:rPr>
              <a:t>Spezialbibliotheken, sie sind nur Teil der Organisation, für die sie bestimmt sind</a:t>
            </a:r>
            <a:r>
              <a:rPr lang="de-DE" sz="2800" dirty="0" smtClean="0">
                <a:solidFill>
                  <a:srgbClr val="FFC000"/>
                </a:solidFill>
              </a:rPr>
              <a:t>.</a:t>
            </a:r>
          </a:p>
          <a:p>
            <a:endParaRPr lang="sl-SI" sz="2800" dirty="0">
              <a:solidFill>
                <a:srgbClr val="FFC000"/>
              </a:solidFill>
            </a:endParaRPr>
          </a:p>
        </p:txBody>
      </p:sp>
    </p:spTree>
    <p:extLst>
      <p:ext uri="{BB962C8B-B14F-4D97-AF65-F5344CB8AC3E}">
        <p14:creationId xmlns:p14="http://schemas.microsoft.com/office/powerpoint/2010/main" val="2061160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endParaRPr lang="de-DE" dirty="0" smtClean="0">
              <a:solidFill>
                <a:srgbClr val="FFC000"/>
              </a:solidFill>
            </a:endParaRP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21</a:t>
            </a:fld>
            <a:endParaRPr lang="sl-SI" dirty="0">
              <a:solidFill>
                <a:prstClr val="white"/>
              </a:solidFill>
            </a:endParaRPr>
          </a:p>
        </p:txBody>
      </p:sp>
      <p:sp>
        <p:nvSpPr>
          <p:cNvPr id="5" name="Naslov 4"/>
          <p:cNvSpPr>
            <a:spLocks noGrp="1"/>
          </p:cNvSpPr>
          <p:nvPr>
            <p:ph type="title"/>
          </p:nvPr>
        </p:nvSpPr>
        <p:spPr>
          <a:xfrm>
            <a:off x="1437093" y="123490"/>
            <a:ext cx="10415470" cy="990935"/>
          </a:xfrm>
        </p:spPr>
        <p:txBody>
          <a:bodyPr>
            <a:normAutofit/>
          </a:bodyPr>
          <a:lstStyle/>
          <a:p>
            <a:pPr algn="ctr"/>
            <a:r>
              <a:rPr lang="en-US" sz="3200" b="0" dirty="0" err="1" smtClean="0">
                <a:solidFill>
                  <a:srgbClr val="FFC000"/>
                </a:solidFill>
                <a:effectLst/>
                <a:latin typeface="Calibri"/>
              </a:rPr>
              <a:t>Spezialbibliotheken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
        <p:nvSpPr>
          <p:cNvPr id="7" name="Pravokotnik 6"/>
          <p:cNvSpPr/>
          <p:nvPr/>
        </p:nvSpPr>
        <p:spPr>
          <a:xfrm>
            <a:off x="1063691" y="1399592"/>
            <a:ext cx="10860832" cy="5262979"/>
          </a:xfrm>
          <a:prstGeom prst="rect">
            <a:avLst/>
          </a:prstGeom>
        </p:spPr>
        <p:txBody>
          <a:bodyPr wrap="square">
            <a:spAutoFit/>
          </a:bodyPr>
          <a:lstStyle/>
          <a:p>
            <a:r>
              <a:rPr lang="de-DE" sz="2800" dirty="0">
                <a:solidFill>
                  <a:srgbClr val="FFC000"/>
                </a:solidFill>
              </a:rPr>
              <a:t>Für die Zwecke der Statistik sind Spezialbibliotheken in folgende Bereiche unterteilt</a:t>
            </a:r>
            <a:r>
              <a:rPr lang="de-DE" sz="2800" dirty="0" smtClean="0">
                <a:solidFill>
                  <a:srgbClr val="FFC000"/>
                </a:solidFill>
              </a:rPr>
              <a:t>: Kultur, Wissenschaft, Regierung, Industrie, </a:t>
            </a:r>
            <a:r>
              <a:rPr lang="de-DE" sz="2600" dirty="0">
                <a:solidFill>
                  <a:srgbClr val="FFC000"/>
                </a:solidFill>
              </a:rPr>
              <a:t>Gesellschaft</a:t>
            </a:r>
            <a:r>
              <a:rPr lang="de-DE" sz="2800" dirty="0" smtClean="0">
                <a:solidFill>
                  <a:srgbClr val="FFC000"/>
                </a:solidFill>
              </a:rPr>
              <a:t> und andere </a:t>
            </a:r>
            <a:r>
              <a:rPr lang="de-DE" sz="2800" dirty="0">
                <a:solidFill>
                  <a:srgbClr val="FFC000"/>
                </a:solidFill>
              </a:rPr>
              <a:t>Spezialbibliotheken</a:t>
            </a:r>
            <a:r>
              <a:rPr lang="de-DE" sz="2800" dirty="0" smtClean="0">
                <a:solidFill>
                  <a:srgbClr val="FFC000"/>
                </a:solidFill>
              </a:rPr>
              <a:t>.</a:t>
            </a:r>
          </a:p>
          <a:p>
            <a:r>
              <a:rPr lang="de-DE" sz="2800" dirty="0" smtClean="0">
                <a:solidFill>
                  <a:srgbClr val="FFC000"/>
                </a:solidFill>
              </a:rPr>
              <a:t>Ihre </a:t>
            </a:r>
            <a:r>
              <a:rPr lang="de-DE" sz="2800" dirty="0">
                <a:solidFill>
                  <a:srgbClr val="FFC000"/>
                </a:solidFill>
              </a:rPr>
              <a:t>Aufgabe ist es, Bibliotheksmaterial zu sammeln, zu verarbeiten, zu bewahren und zu </a:t>
            </a:r>
            <a:r>
              <a:rPr lang="de-DE" sz="2800" dirty="0" smtClean="0">
                <a:solidFill>
                  <a:srgbClr val="FFC000"/>
                </a:solidFill>
              </a:rPr>
              <a:t>verteilen, </a:t>
            </a:r>
            <a:r>
              <a:rPr lang="de-DE" sz="2600" dirty="0">
                <a:solidFill>
                  <a:srgbClr val="FFC000"/>
                </a:solidFill>
              </a:rPr>
              <a:t>die</a:t>
            </a:r>
            <a:r>
              <a:rPr lang="de-DE" sz="2800" dirty="0" smtClean="0">
                <a:solidFill>
                  <a:srgbClr val="FFC000"/>
                </a:solidFill>
              </a:rPr>
              <a:t> Sicherstellung </a:t>
            </a:r>
            <a:r>
              <a:rPr lang="de-DE" sz="2800" dirty="0">
                <a:solidFill>
                  <a:srgbClr val="FFC000"/>
                </a:solidFill>
              </a:rPr>
              <a:t>der Verfügbarkeit von Bibliotheksmaterial und elektronischen Veröffentlichungen</a:t>
            </a:r>
            <a:r>
              <a:rPr lang="de-DE" sz="2800" dirty="0" smtClean="0">
                <a:solidFill>
                  <a:srgbClr val="FFC000"/>
                </a:solidFill>
              </a:rPr>
              <a:t>, Aufbau </a:t>
            </a:r>
            <a:r>
              <a:rPr lang="de-DE" sz="2800" dirty="0">
                <a:solidFill>
                  <a:srgbClr val="FFC000"/>
                </a:solidFill>
              </a:rPr>
              <a:t>von Bibliothekskatalogen, Datenbanken und anderen </a:t>
            </a:r>
            <a:r>
              <a:rPr lang="de-DE" sz="2800" dirty="0" smtClean="0">
                <a:solidFill>
                  <a:srgbClr val="FFC000"/>
                </a:solidFill>
              </a:rPr>
              <a:t> Informationsquellen, Vermittlung </a:t>
            </a:r>
            <a:r>
              <a:rPr lang="de-DE" sz="2800" dirty="0">
                <a:solidFill>
                  <a:srgbClr val="FFC000"/>
                </a:solidFill>
              </a:rPr>
              <a:t>von bibliographischen und anderen </a:t>
            </a:r>
            <a:r>
              <a:rPr lang="de-DE" sz="2800" dirty="0" smtClean="0">
                <a:solidFill>
                  <a:srgbClr val="FFC000"/>
                </a:solidFill>
              </a:rPr>
              <a:t>Informationsdiensten</a:t>
            </a:r>
            <a:r>
              <a:rPr lang="de-DE" sz="2800" dirty="0">
                <a:solidFill>
                  <a:srgbClr val="FFC000"/>
                </a:solidFill>
              </a:rPr>
              <a:t> </a:t>
            </a:r>
            <a:r>
              <a:rPr lang="de-DE" sz="2800" dirty="0" smtClean="0">
                <a:solidFill>
                  <a:srgbClr val="FFC000"/>
                </a:solidFill>
              </a:rPr>
              <a:t>und Teilnahme </a:t>
            </a:r>
            <a:r>
              <a:rPr lang="de-DE" sz="2800" dirty="0">
                <a:solidFill>
                  <a:srgbClr val="FFC000"/>
                </a:solidFill>
              </a:rPr>
              <a:t>an Fernleihe und Informationskompetenz der </a:t>
            </a:r>
            <a:r>
              <a:rPr lang="de-DE" sz="2800" dirty="0" smtClean="0">
                <a:solidFill>
                  <a:srgbClr val="FFC000"/>
                </a:solidFill>
              </a:rPr>
              <a:t>Benutzer.</a:t>
            </a:r>
          </a:p>
          <a:p>
            <a:r>
              <a:rPr lang="de-DE" sz="2800" dirty="0" smtClean="0">
                <a:solidFill>
                  <a:srgbClr val="FFC000"/>
                </a:solidFill>
              </a:rPr>
              <a:t>Heute </a:t>
            </a:r>
            <a:r>
              <a:rPr lang="de-DE" sz="2800" dirty="0">
                <a:solidFill>
                  <a:srgbClr val="FFC000"/>
                </a:solidFill>
              </a:rPr>
              <a:t>gibt es in Slowenien etwa 130 Spezialbibliotheken. Aufgrund der sozialen Veränderungen ist die Anzahl der Spezialbibliotheken in der Wirtschaft in letzter Zeit stark zurückgegangen.</a:t>
            </a:r>
            <a:endParaRPr lang="sl-SI" sz="2800" dirty="0">
              <a:solidFill>
                <a:srgbClr val="FFC000"/>
              </a:solidFill>
            </a:endParaRPr>
          </a:p>
        </p:txBody>
      </p:sp>
    </p:spTree>
    <p:extLst>
      <p:ext uri="{BB962C8B-B14F-4D97-AF65-F5344CB8AC3E}">
        <p14:creationId xmlns:p14="http://schemas.microsoft.com/office/powerpoint/2010/main" val="104148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306286"/>
            <a:ext cx="10415469" cy="4992914"/>
          </a:xfrm>
        </p:spPr>
        <p:txBody>
          <a:bodyPr>
            <a:normAutofit/>
          </a:bodyPr>
          <a:lstStyle/>
          <a:p>
            <a:endParaRPr lang="de-DE" dirty="0" smtClean="0">
              <a:solidFill>
                <a:srgbClr val="FFC000"/>
              </a:solidFill>
            </a:endParaRP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22</a:t>
            </a:fld>
            <a:endParaRPr lang="sl-SI" dirty="0">
              <a:solidFill>
                <a:prstClr val="white"/>
              </a:solidFill>
            </a:endParaRPr>
          </a:p>
        </p:txBody>
      </p:sp>
      <p:sp>
        <p:nvSpPr>
          <p:cNvPr id="5" name="Naslov 4"/>
          <p:cNvSpPr>
            <a:spLocks noGrp="1"/>
          </p:cNvSpPr>
          <p:nvPr>
            <p:ph type="title"/>
          </p:nvPr>
        </p:nvSpPr>
        <p:spPr>
          <a:xfrm>
            <a:off x="1437093" y="123490"/>
            <a:ext cx="10415470" cy="990935"/>
          </a:xfrm>
        </p:spPr>
        <p:txBody>
          <a:bodyPr>
            <a:normAutofit/>
          </a:bodyPr>
          <a:lstStyle/>
          <a:p>
            <a:pPr algn="ctr"/>
            <a:r>
              <a:rPr lang="sl-SI" sz="3200" b="0" dirty="0" smtClean="0">
                <a:solidFill>
                  <a:srgbClr val="FFC000"/>
                </a:solidFill>
                <a:effectLst/>
                <a:latin typeface="Calibri"/>
              </a:rPr>
              <a:t/>
            </a:r>
            <a:br>
              <a:rPr lang="sl-SI" sz="3200" b="0" dirty="0" smtClean="0">
                <a:solidFill>
                  <a:srgbClr val="FFC000"/>
                </a:solidFill>
                <a:effectLst/>
                <a:latin typeface="Calibri"/>
              </a:rPr>
            </a:br>
            <a:r>
              <a:rPr lang="az-Cyrl-AZ" sz="3200" b="0" dirty="0">
                <a:solidFill>
                  <a:srgbClr val="FFC000"/>
                </a:solidFill>
                <a:effectLst/>
                <a:latin typeface="Calibri"/>
              </a:rPr>
              <a:t>Ӧ</a:t>
            </a:r>
            <a:r>
              <a:rPr lang="en-US" sz="3200" b="0" dirty="0" err="1">
                <a:solidFill>
                  <a:srgbClr val="FFC000"/>
                </a:solidFill>
                <a:effectLst/>
                <a:latin typeface="Calibri"/>
              </a:rPr>
              <a:t>ffentliche</a:t>
            </a:r>
            <a:r>
              <a:rPr lang="en-US" sz="3200" b="0" dirty="0">
                <a:solidFill>
                  <a:srgbClr val="FFC000"/>
                </a:solidFill>
                <a:effectLst/>
                <a:latin typeface="Calibri"/>
              </a:rPr>
              <a:t> </a:t>
            </a:r>
            <a:r>
              <a:rPr lang="en-US" sz="3200" b="0" dirty="0" err="1">
                <a:solidFill>
                  <a:srgbClr val="FFC000"/>
                </a:solidFill>
                <a:effectLst/>
                <a:latin typeface="Calibri"/>
              </a:rPr>
              <a:t>Bibliotheken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
        <p:nvSpPr>
          <p:cNvPr id="8" name="Pravokotnik 7"/>
          <p:cNvSpPr/>
          <p:nvPr/>
        </p:nvSpPr>
        <p:spPr>
          <a:xfrm>
            <a:off x="979713" y="1436914"/>
            <a:ext cx="10133045" cy="4832092"/>
          </a:xfrm>
          <a:prstGeom prst="rect">
            <a:avLst/>
          </a:prstGeom>
        </p:spPr>
        <p:txBody>
          <a:bodyPr wrap="square">
            <a:spAutoFit/>
          </a:bodyPr>
          <a:lstStyle/>
          <a:p>
            <a:r>
              <a:rPr lang="de-DE" sz="2800" dirty="0">
                <a:solidFill>
                  <a:srgbClr val="FFC000"/>
                </a:solidFill>
              </a:rPr>
              <a:t>Die Grundlage für die </a:t>
            </a:r>
            <a:r>
              <a:rPr lang="de-DE" sz="2800" dirty="0" smtClean="0">
                <a:solidFill>
                  <a:srgbClr val="FFC000"/>
                </a:solidFill>
              </a:rPr>
              <a:t>heutige Organisation </a:t>
            </a:r>
            <a:r>
              <a:rPr lang="de-DE" sz="2800" dirty="0">
                <a:solidFill>
                  <a:srgbClr val="FFC000"/>
                </a:solidFill>
              </a:rPr>
              <a:t>von öffentlichen  Bibliotheken war das Konzept der Entwicklung des Bibliothekswesens in Slowenien von 1971. Zu dieser Zeit haben sich die Volks-, Studien- und </a:t>
            </a:r>
            <a:r>
              <a:rPr lang="de-DE" sz="2800" dirty="0" err="1" smtClean="0">
                <a:solidFill>
                  <a:srgbClr val="FFC000"/>
                </a:solidFill>
              </a:rPr>
              <a:t>Syndikalen</a:t>
            </a:r>
            <a:r>
              <a:rPr lang="de-DE" sz="2800" dirty="0" smtClean="0">
                <a:solidFill>
                  <a:srgbClr val="FFC000"/>
                </a:solidFill>
              </a:rPr>
              <a:t> Bibliotheken </a:t>
            </a:r>
            <a:r>
              <a:rPr lang="de-DE" sz="2800" dirty="0">
                <a:solidFill>
                  <a:srgbClr val="FFC000"/>
                </a:solidFill>
              </a:rPr>
              <a:t>in ein Netzwerk unabhängiger Bibliotheken umgewandelt. Nach dem Bibliotheksgesetz von 1982 </a:t>
            </a:r>
            <a:r>
              <a:rPr lang="de-DE" sz="2800" dirty="0" smtClean="0">
                <a:solidFill>
                  <a:srgbClr val="FFC000"/>
                </a:solidFill>
              </a:rPr>
              <a:t>entstand </a:t>
            </a:r>
            <a:r>
              <a:rPr lang="de-DE" sz="2800" dirty="0">
                <a:solidFill>
                  <a:srgbClr val="FFC000"/>
                </a:solidFill>
              </a:rPr>
              <a:t>eine </a:t>
            </a:r>
            <a:r>
              <a:rPr lang="de-DE" sz="2800" dirty="0" smtClean="0">
                <a:solidFill>
                  <a:srgbClr val="FFC000"/>
                </a:solidFill>
              </a:rPr>
              <a:t>neue </a:t>
            </a:r>
            <a:r>
              <a:rPr lang="de-DE" sz="2800" dirty="0">
                <a:solidFill>
                  <a:srgbClr val="FFC000"/>
                </a:solidFill>
              </a:rPr>
              <a:t>Organisation von Bibliotheken, die damals </a:t>
            </a:r>
            <a:r>
              <a:rPr lang="de-DE" sz="2800" dirty="0" smtClean="0">
                <a:solidFill>
                  <a:srgbClr val="FFC000"/>
                </a:solidFill>
              </a:rPr>
              <a:t>allgemeinbildende </a:t>
            </a:r>
            <a:r>
              <a:rPr lang="de-DE" sz="2800" dirty="0">
                <a:solidFill>
                  <a:srgbClr val="FFC000"/>
                </a:solidFill>
              </a:rPr>
              <a:t>Bibliotheken genannt wurden</a:t>
            </a:r>
            <a:r>
              <a:rPr lang="de-DE" sz="2800" dirty="0" smtClean="0">
                <a:solidFill>
                  <a:srgbClr val="FFC000"/>
                </a:solidFill>
              </a:rPr>
              <a:t>.</a:t>
            </a:r>
          </a:p>
          <a:p>
            <a:r>
              <a:rPr lang="de-DE" sz="2800" dirty="0" smtClean="0">
                <a:solidFill>
                  <a:srgbClr val="FFC000"/>
                </a:solidFill>
              </a:rPr>
              <a:t>In </a:t>
            </a:r>
            <a:r>
              <a:rPr lang="de-DE" sz="2800" dirty="0">
                <a:solidFill>
                  <a:srgbClr val="FFC000"/>
                </a:solidFill>
              </a:rPr>
              <a:t>dem Bibliotheksgesetz von </a:t>
            </a:r>
            <a:r>
              <a:rPr lang="de-DE" sz="2800" dirty="0" smtClean="0">
                <a:solidFill>
                  <a:srgbClr val="FFC000"/>
                </a:solidFill>
              </a:rPr>
              <a:t>2001 </a:t>
            </a:r>
            <a:r>
              <a:rPr lang="de-DE" sz="2600" dirty="0">
                <a:solidFill>
                  <a:srgbClr val="FFC000"/>
                </a:solidFill>
              </a:rPr>
              <a:t>werden</a:t>
            </a:r>
            <a:r>
              <a:rPr lang="de-DE" sz="2800" dirty="0" smtClean="0">
                <a:solidFill>
                  <a:srgbClr val="FFC000"/>
                </a:solidFill>
              </a:rPr>
              <a:t> sie </a:t>
            </a:r>
            <a:r>
              <a:rPr lang="de-DE" sz="2600" dirty="0">
                <a:solidFill>
                  <a:srgbClr val="FFC000"/>
                </a:solidFill>
              </a:rPr>
              <a:t>Öffentliche</a:t>
            </a:r>
            <a:r>
              <a:rPr lang="de-DE" sz="2800" dirty="0" smtClean="0">
                <a:solidFill>
                  <a:srgbClr val="FFC000"/>
                </a:solidFill>
              </a:rPr>
              <a:t> </a:t>
            </a:r>
            <a:r>
              <a:rPr lang="de-DE" sz="2800" dirty="0">
                <a:solidFill>
                  <a:srgbClr val="FFC000"/>
                </a:solidFill>
              </a:rPr>
              <a:t>Bibliotheken </a:t>
            </a:r>
            <a:r>
              <a:rPr lang="de-DE" sz="2800" dirty="0" smtClean="0">
                <a:solidFill>
                  <a:srgbClr val="FFC000"/>
                </a:solidFill>
              </a:rPr>
              <a:t>genannt.</a:t>
            </a:r>
          </a:p>
          <a:p>
            <a:endParaRPr lang="sl-SI" sz="2800" dirty="0">
              <a:solidFill>
                <a:srgbClr val="FFC000"/>
              </a:solidFill>
            </a:endParaRPr>
          </a:p>
        </p:txBody>
      </p:sp>
    </p:spTree>
    <p:extLst>
      <p:ext uri="{BB962C8B-B14F-4D97-AF65-F5344CB8AC3E}">
        <p14:creationId xmlns:p14="http://schemas.microsoft.com/office/powerpoint/2010/main" val="1723028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979713" y="1306286"/>
            <a:ext cx="10872849" cy="4992914"/>
          </a:xfrm>
        </p:spPr>
        <p:txBody>
          <a:bodyPr>
            <a:normAutofit/>
          </a:bodyPr>
          <a:lstStyle/>
          <a:p>
            <a:pPr marL="0" indent="0">
              <a:buNone/>
            </a:pP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23</a:t>
            </a:fld>
            <a:endParaRPr lang="sl-SI" dirty="0">
              <a:solidFill>
                <a:prstClr val="white"/>
              </a:solidFill>
            </a:endParaRPr>
          </a:p>
        </p:txBody>
      </p:sp>
      <p:sp>
        <p:nvSpPr>
          <p:cNvPr id="5" name="Naslov 4"/>
          <p:cNvSpPr>
            <a:spLocks noGrp="1"/>
          </p:cNvSpPr>
          <p:nvPr>
            <p:ph type="title"/>
          </p:nvPr>
        </p:nvSpPr>
        <p:spPr>
          <a:xfrm>
            <a:off x="1437093" y="123490"/>
            <a:ext cx="10415470" cy="990935"/>
          </a:xfrm>
        </p:spPr>
        <p:txBody>
          <a:bodyPr>
            <a:normAutofit/>
          </a:bodyPr>
          <a:lstStyle/>
          <a:p>
            <a:pPr algn="ctr"/>
            <a:r>
              <a:rPr lang="sl-SI" sz="3200" b="0" dirty="0" smtClean="0">
                <a:solidFill>
                  <a:srgbClr val="FFC000"/>
                </a:solidFill>
                <a:effectLst/>
                <a:latin typeface="Calibri"/>
              </a:rPr>
              <a:t/>
            </a:r>
            <a:br>
              <a:rPr lang="sl-SI" sz="3200" b="0" dirty="0" smtClean="0">
                <a:solidFill>
                  <a:srgbClr val="FFC000"/>
                </a:solidFill>
                <a:effectLst/>
                <a:latin typeface="Calibri"/>
              </a:rPr>
            </a:br>
            <a:r>
              <a:rPr lang="az-Cyrl-AZ" sz="3200" b="0" dirty="0">
                <a:solidFill>
                  <a:srgbClr val="FFC000"/>
                </a:solidFill>
                <a:effectLst/>
                <a:latin typeface="Calibri"/>
              </a:rPr>
              <a:t>Ӧ</a:t>
            </a:r>
            <a:r>
              <a:rPr lang="en-US" sz="3200" b="0" dirty="0" err="1">
                <a:solidFill>
                  <a:srgbClr val="FFC000"/>
                </a:solidFill>
                <a:effectLst/>
                <a:latin typeface="Calibri"/>
              </a:rPr>
              <a:t>ffentliche</a:t>
            </a:r>
            <a:r>
              <a:rPr lang="en-US" sz="3200" b="0" dirty="0" smtClean="0">
                <a:solidFill>
                  <a:srgbClr val="FF0000"/>
                </a:solidFill>
                <a:effectLst/>
                <a:latin typeface="Calibri"/>
              </a:rPr>
              <a:t> </a:t>
            </a:r>
            <a:r>
              <a:rPr lang="en-US" sz="3200" b="0" dirty="0" err="1">
                <a:solidFill>
                  <a:srgbClr val="FFC000"/>
                </a:solidFill>
                <a:effectLst/>
                <a:latin typeface="Calibri"/>
              </a:rPr>
              <a:t>B</a:t>
            </a:r>
            <a:r>
              <a:rPr lang="en-US" sz="3200" b="0" dirty="0" err="1" smtClean="0">
                <a:solidFill>
                  <a:srgbClr val="FFC000"/>
                </a:solidFill>
                <a:effectLst/>
                <a:latin typeface="Calibri"/>
              </a:rPr>
              <a:t>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
        <p:nvSpPr>
          <p:cNvPr id="8" name="Pravokotnik 7"/>
          <p:cNvSpPr/>
          <p:nvPr/>
        </p:nvSpPr>
        <p:spPr>
          <a:xfrm>
            <a:off x="979713" y="1436914"/>
            <a:ext cx="10872849" cy="4401205"/>
          </a:xfrm>
          <a:prstGeom prst="rect">
            <a:avLst/>
          </a:prstGeom>
        </p:spPr>
        <p:txBody>
          <a:bodyPr wrap="square">
            <a:spAutoFit/>
          </a:bodyPr>
          <a:lstStyle/>
          <a:p>
            <a:r>
              <a:rPr lang="de-DE" sz="2800" dirty="0" smtClean="0">
                <a:solidFill>
                  <a:srgbClr val="FFC000"/>
                </a:solidFill>
              </a:rPr>
              <a:t>Heute haben wir ein Bibliotheksnetz von 58 </a:t>
            </a:r>
            <a:r>
              <a:rPr lang="de-DE" sz="2800" dirty="0">
                <a:solidFill>
                  <a:srgbClr val="FFC000"/>
                </a:solidFill>
              </a:rPr>
              <a:t>öffentlichen Bibliotheken, die </a:t>
            </a:r>
            <a:r>
              <a:rPr lang="de-DE" sz="2800" dirty="0" smtClean="0">
                <a:solidFill>
                  <a:srgbClr val="FFC000"/>
                </a:solidFill>
              </a:rPr>
              <a:t>unabhängige </a:t>
            </a:r>
            <a:r>
              <a:rPr lang="de-DE" sz="2800" dirty="0">
                <a:solidFill>
                  <a:srgbClr val="FFC000"/>
                </a:solidFill>
              </a:rPr>
              <a:t>juristische </a:t>
            </a:r>
            <a:r>
              <a:rPr lang="de-DE" sz="2800" dirty="0" smtClean="0">
                <a:solidFill>
                  <a:srgbClr val="FFC000"/>
                </a:solidFill>
              </a:rPr>
              <a:t>Personen sind.</a:t>
            </a:r>
          </a:p>
          <a:p>
            <a:r>
              <a:rPr lang="de-DE" sz="2800" dirty="0" smtClean="0">
                <a:solidFill>
                  <a:srgbClr val="FFC000"/>
                </a:solidFill>
              </a:rPr>
              <a:t>Zehn von diesen Bibliotheken haben die Funktion einer Regionalbibliothek.</a:t>
            </a:r>
          </a:p>
          <a:p>
            <a:r>
              <a:rPr lang="de-DE" sz="2800" dirty="0" smtClean="0">
                <a:solidFill>
                  <a:srgbClr val="FFC000"/>
                </a:solidFill>
              </a:rPr>
              <a:t>Diese 58 </a:t>
            </a:r>
            <a:r>
              <a:rPr lang="de-DE" sz="2800" dirty="0">
                <a:solidFill>
                  <a:srgbClr val="FFC000"/>
                </a:solidFill>
              </a:rPr>
              <a:t>öffentlichen </a:t>
            </a:r>
            <a:r>
              <a:rPr lang="de-DE" sz="2800" dirty="0" smtClean="0">
                <a:solidFill>
                  <a:srgbClr val="FFC000"/>
                </a:solidFill>
              </a:rPr>
              <a:t>haben 271 Ortsbibliotheken, die unter der Leitung von </a:t>
            </a:r>
            <a:r>
              <a:rPr lang="de-DE" sz="2800" dirty="0">
                <a:solidFill>
                  <a:srgbClr val="FFC000"/>
                </a:solidFill>
              </a:rPr>
              <a:t>öffentlichen </a:t>
            </a:r>
            <a:r>
              <a:rPr lang="de-DE" sz="2800" dirty="0" smtClean="0">
                <a:solidFill>
                  <a:srgbClr val="FFC000"/>
                </a:solidFill>
              </a:rPr>
              <a:t>Bibliotheken </a:t>
            </a:r>
            <a:r>
              <a:rPr lang="de-DE" sz="2600" dirty="0">
                <a:solidFill>
                  <a:srgbClr val="FFC000"/>
                </a:solidFill>
              </a:rPr>
              <a:t>stehen</a:t>
            </a:r>
            <a:r>
              <a:rPr lang="de-DE" sz="2800" dirty="0" smtClean="0">
                <a:solidFill>
                  <a:srgbClr val="FFC000"/>
                </a:solidFill>
              </a:rPr>
              <a:t>.</a:t>
            </a:r>
          </a:p>
          <a:p>
            <a:r>
              <a:rPr lang="de-DE" sz="2800" dirty="0">
                <a:solidFill>
                  <a:srgbClr val="FFC000"/>
                </a:solidFill>
              </a:rPr>
              <a:t>Darüber hinaus gibt es 12 </a:t>
            </a:r>
            <a:r>
              <a:rPr lang="de-DE" sz="2600" dirty="0">
                <a:solidFill>
                  <a:srgbClr val="FFC000"/>
                </a:solidFill>
              </a:rPr>
              <a:t>mobile</a:t>
            </a:r>
            <a:r>
              <a:rPr lang="de-DE" sz="2800" dirty="0" smtClean="0">
                <a:solidFill>
                  <a:srgbClr val="FFC000"/>
                </a:solidFill>
              </a:rPr>
              <a:t> Bibliotheken mit 720 Haltestellen</a:t>
            </a:r>
            <a:endParaRPr lang="de-DE" sz="2800" dirty="0">
              <a:solidFill>
                <a:srgbClr val="FFC000"/>
              </a:solidFill>
            </a:endParaRPr>
          </a:p>
          <a:p>
            <a:r>
              <a:rPr lang="de-DE" sz="2800" dirty="0" smtClean="0">
                <a:solidFill>
                  <a:srgbClr val="FFC000"/>
                </a:solidFill>
              </a:rPr>
              <a:t>und 93 mobilen Sammlungen.</a:t>
            </a:r>
          </a:p>
          <a:p>
            <a:r>
              <a:rPr lang="de-DE" sz="2800" dirty="0" smtClean="0">
                <a:solidFill>
                  <a:srgbClr val="FFC000"/>
                </a:solidFill>
              </a:rPr>
              <a:t>38 </a:t>
            </a:r>
            <a:r>
              <a:rPr lang="de-DE" sz="2800" dirty="0">
                <a:solidFill>
                  <a:srgbClr val="FFC000"/>
                </a:solidFill>
              </a:rPr>
              <a:t>Gemeinden erbringen  Bibliotheksdienstleistungen mit Hilfe einer mobilen Bibliothek.</a:t>
            </a:r>
            <a:endParaRPr lang="sl-SI" sz="2800" dirty="0">
              <a:solidFill>
                <a:srgbClr val="FFC000"/>
              </a:solidFill>
            </a:endParaRPr>
          </a:p>
        </p:txBody>
      </p:sp>
    </p:spTree>
    <p:extLst>
      <p:ext uri="{BB962C8B-B14F-4D97-AF65-F5344CB8AC3E}">
        <p14:creationId xmlns:p14="http://schemas.microsoft.com/office/powerpoint/2010/main" val="1603352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979713" y="1306286"/>
            <a:ext cx="10872849" cy="4992914"/>
          </a:xfrm>
        </p:spPr>
        <p:txBody>
          <a:bodyPr>
            <a:normAutofit/>
          </a:bodyPr>
          <a:lstStyle/>
          <a:p>
            <a:pPr marL="0" indent="0">
              <a:buNone/>
            </a:pPr>
            <a:r>
              <a:rPr lang="de-DE" dirty="0" smtClean="0">
                <a:solidFill>
                  <a:srgbClr val="FFC000"/>
                </a:solidFill>
              </a:rPr>
              <a:t>Bestand im Jahre 2016: 11.899.230 Einheiten</a:t>
            </a:r>
          </a:p>
          <a:p>
            <a:pPr marL="0" indent="0">
              <a:buNone/>
            </a:pPr>
            <a:r>
              <a:rPr lang="de-DE" dirty="0" smtClean="0">
                <a:solidFill>
                  <a:srgbClr val="FFC000"/>
                </a:solidFill>
              </a:rPr>
              <a:t>Zuwachs im 2016: 421.686 Einheiten</a:t>
            </a:r>
          </a:p>
          <a:p>
            <a:pPr marL="0" indent="0">
              <a:buNone/>
            </a:pPr>
            <a:r>
              <a:rPr lang="de-DE" dirty="0" smtClean="0">
                <a:solidFill>
                  <a:srgbClr val="FFC000"/>
                </a:solidFill>
              </a:rPr>
              <a:t>Kosten für Ankauf des Bibliotheksmaterial</a:t>
            </a:r>
            <a:r>
              <a:rPr lang="de-DE" sz="2600" dirty="0">
                <a:solidFill>
                  <a:srgbClr val="FFC000"/>
                </a:solidFill>
              </a:rPr>
              <a:t>s</a:t>
            </a:r>
            <a:r>
              <a:rPr lang="de-DE" dirty="0" smtClean="0">
                <a:solidFill>
                  <a:srgbClr val="FFC000"/>
                </a:solidFill>
              </a:rPr>
              <a:t>: 6.770.751 EUR.</a:t>
            </a:r>
          </a:p>
          <a:p>
            <a:pPr marL="0" indent="0">
              <a:buNone/>
            </a:pPr>
            <a:r>
              <a:rPr lang="de-DE" dirty="0">
                <a:solidFill>
                  <a:srgbClr val="FFC000"/>
                </a:solidFill>
              </a:rPr>
              <a:t>Kosten </a:t>
            </a:r>
            <a:r>
              <a:rPr lang="de-DE" dirty="0" smtClean="0">
                <a:solidFill>
                  <a:srgbClr val="FFC000"/>
                </a:solidFill>
              </a:rPr>
              <a:t>für Ankauf </a:t>
            </a:r>
            <a:r>
              <a:rPr lang="de-DE" dirty="0">
                <a:solidFill>
                  <a:srgbClr val="FFC000"/>
                </a:solidFill>
              </a:rPr>
              <a:t>von </a:t>
            </a:r>
            <a:r>
              <a:rPr lang="de-DE" dirty="0" smtClean="0">
                <a:solidFill>
                  <a:srgbClr val="FFC000"/>
                </a:solidFill>
              </a:rPr>
              <a:t>elektronische</a:t>
            </a:r>
            <a:r>
              <a:rPr lang="de-DE" sz="2600" dirty="0">
                <a:solidFill>
                  <a:srgbClr val="FFC000"/>
                </a:solidFill>
              </a:rPr>
              <a:t>n</a:t>
            </a:r>
            <a:r>
              <a:rPr lang="de-DE" dirty="0" smtClean="0">
                <a:solidFill>
                  <a:srgbClr val="FFC000"/>
                </a:solidFill>
              </a:rPr>
              <a:t> </a:t>
            </a:r>
            <a:r>
              <a:rPr lang="de-DE" dirty="0">
                <a:solidFill>
                  <a:srgbClr val="FFC000"/>
                </a:solidFill>
              </a:rPr>
              <a:t>Ressourcen: </a:t>
            </a:r>
            <a:r>
              <a:rPr lang="de-DE" dirty="0" smtClean="0">
                <a:solidFill>
                  <a:srgbClr val="FFC000"/>
                </a:solidFill>
              </a:rPr>
              <a:t>318.813 EUR.</a:t>
            </a:r>
          </a:p>
          <a:p>
            <a:pPr marL="0" indent="0">
              <a:buNone/>
            </a:pPr>
            <a:r>
              <a:rPr lang="de-DE" dirty="0">
                <a:solidFill>
                  <a:srgbClr val="FFC000"/>
                </a:solidFill>
              </a:rPr>
              <a:t>Kosten für Ausbildung von </a:t>
            </a:r>
            <a:r>
              <a:rPr lang="de-DE" dirty="0" smtClean="0">
                <a:solidFill>
                  <a:srgbClr val="FFC000"/>
                </a:solidFill>
              </a:rPr>
              <a:t>Bibliothekspersonal: 239.010 EUR.</a:t>
            </a:r>
          </a:p>
          <a:p>
            <a:pPr marL="0" indent="0">
              <a:buNone/>
            </a:pPr>
            <a:r>
              <a:rPr lang="de-DE" dirty="0" smtClean="0">
                <a:solidFill>
                  <a:srgbClr val="FFC000"/>
                </a:solidFill>
              </a:rPr>
              <a:t>Fachpersonal: 933,25 </a:t>
            </a:r>
            <a:r>
              <a:rPr lang="de-DE" sz="2600" dirty="0">
                <a:solidFill>
                  <a:srgbClr val="FFC000"/>
                </a:solidFill>
              </a:rPr>
              <a:t>VZÄ</a:t>
            </a:r>
            <a:r>
              <a:rPr lang="de-DE" dirty="0" smtClean="0">
                <a:solidFill>
                  <a:srgbClr val="FF0000"/>
                </a:solidFill>
              </a:rPr>
              <a:t> </a:t>
            </a:r>
            <a:r>
              <a:rPr lang="de-DE" sz="2600" dirty="0">
                <a:solidFill>
                  <a:srgbClr val="FFC000"/>
                </a:solidFill>
              </a:rPr>
              <a:t>(</a:t>
            </a:r>
            <a:r>
              <a:rPr lang="de-DE" sz="2600" dirty="0">
                <a:solidFill>
                  <a:srgbClr val="FFC000"/>
                </a:solidFill>
              </a:rPr>
              <a:t>Vollzeitäquivalente</a:t>
            </a:r>
            <a:r>
              <a:rPr lang="de-DE" sz="2600" dirty="0">
                <a:solidFill>
                  <a:srgbClr val="FFC000"/>
                </a:solidFill>
              </a:rPr>
              <a:t>)</a:t>
            </a:r>
            <a:r>
              <a:rPr lang="de-DE" dirty="0" smtClean="0">
                <a:solidFill>
                  <a:srgbClr val="FF0000"/>
                </a:solidFill>
              </a:rPr>
              <a:t> </a:t>
            </a:r>
            <a:endParaRPr lang="de-DE" dirty="0">
              <a:solidFill>
                <a:srgbClr val="FF0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24</a:t>
            </a:fld>
            <a:endParaRPr lang="sl-SI" dirty="0">
              <a:solidFill>
                <a:prstClr val="white"/>
              </a:solidFill>
            </a:endParaRPr>
          </a:p>
        </p:txBody>
      </p:sp>
      <p:sp>
        <p:nvSpPr>
          <p:cNvPr id="5" name="Naslov 4"/>
          <p:cNvSpPr>
            <a:spLocks noGrp="1"/>
          </p:cNvSpPr>
          <p:nvPr>
            <p:ph type="title"/>
          </p:nvPr>
        </p:nvSpPr>
        <p:spPr>
          <a:xfrm>
            <a:off x="1437093" y="123490"/>
            <a:ext cx="10415470" cy="990935"/>
          </a:xfrm>
        </p:spPr>
        <p:txBody>
          <a:bodyPr>
            <a:normAutofit/>
          </a:bodyPr>
          <a:lstStyle/>
          <a:p>
            <a:pPr algn="ctr"/>
            <a:r>
              <a:rPr lang="sl-SI" sz="3200" b="0" dirty="0" smtClean="0">
                <a:solidFill>
                  <a:srgbClr val="FFC000"/>
                </a:solidFill>
                <a:effectLst/>
                <a:latin typeface="Calibri"/>
              </a:rPr>
              <a:t/>
            </a:r>
            <a:br>
              <a:rPr lang="sl-SI" sz="3200" b="0" dirty="0" smtClean="0">
                <a:solidFill>
                  <a:srgbClr val="FFC000"/>
                </a:solidFill>
                <a:effectLst/>
                <a:latin typeface="Calibri"/>
              </a:rPr>
            </a:br>
            <a:r>
              <a:rPr lang="az-Cyrl-AZ" sz="3200" b="0" dirty="0">
                <a:solidFill>
                  <a:srgbClr val="FFC000"/>
                </a:solidFill>
                <a:effectLst/>
                <a:latin typeface="Calibri"/>
              </a:rPr>
              <a:t>Ӧ</a:t>
            </a:r>
            <a:r>
              <a:rPr lang="en-US" sz="3200" b="0" dirty="0" err="1">
                <a:solidFill>
                  <a:srgbClr val="FFC000"/>
                </a:solidFill>
                <a:effectLst/>
                <a:latin typeface="Calibri"/>
              </a:rPr>
              <a:t>ffentliche</a:t>
            </a:r>
            <a:r>
              <a:rPr lang="en-US" sz="3200" b="0" dirty="0">
                <a:solidFill>
                  <a:srgbClr val="FFC000"/>
                </a:solidFill>
                <a:effectLst/>
                <a:latin typeface="Calibri"/>
              </a:rPr>
              <a:t> </a:t>
            </a:r>
            <a:r>
              <a:rPr lang="en-US" sz="3200" b="0" dirty="0" err="1">
                <a:solidFill>
                  <a:srgbClr val="FFC000"/>
                </a:solidFill>
                <a:effectLst/>
                <a:latin typeface="Calibri"/>
              </a:rPr>
              <a:t>B</a:t>
            </a:r>
            <a:r>
              <a:rPr lang="en-US" sz="3200" b="0" dirty="0" err="1">
                <a:solidFill>
                  <a:srgbClr val="FFC000"/>
                </a:solidFill>
                <a:effectLst/>
                <a:latin typeface="Calibri"/>
              </a:rPr>
              <a:t>ibliotheken</a:t>
            </a:r>
            <a:endParaRPr lang="sl-SI" sz="3200" b="0" dirty="0">
              <a:solidFill>
                <a:srgbClr val="FFC000"/>
              </a:solidFill>
              <a:effectLst/>
              <a:latin typeface="Calibri"/>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55170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en-US" dirty="0" smtClean="0">
                <a:solidFill>
                  <a:srgbClr val="FFC000"/>
                </a:solidFill>
              </a:rPr>
              <a:t>In </a:t>
            </a:r>
            <a:r>
              <a:rPr lang="en-US" dirty="0" err="1" smtClean="0">
                <a:solidFill>
                  <a:srgbClr val="FFC000"/>
                </a:solidFill>
              </a:rPr>
              <a:t>Slowenien</a:t>
            </a:r>
            <a:r>
              <a:rPr lang="en-US" dirty="0" smtClean="0">
                <a:solidFill>
                  <a:srgbClr val="FFC000"/>
                </a:solidFill>
              </a:rPr>
              <a:t> </a:t>
            </a:r>
            <a:r>
              <a:rPr lang="en-US" dirty="0" err="1" smtClean="0">
                <a:solidFill>
                  <a:srgbClr val="FFC000"/>
                </a:solidFill>
              </a:rPr>
              <a:t>haben</a:t>
            </a:r>
            <a:r>
              <a:rPr lang="en-US" dirty="0" smtClean="0">
                <a:solidFill>
                  <a:srgbClr val="FFC000"/>
                </a:solidFill>
              </a:rPr>
              <a:t> </a:t>
            </a:r>
            <a:r>
              <a:rPr lang="en-US" dirty="0" err="1" smtClean="0">
                <a:solidFill>
                  <a:srgbClr val="FFC000"/>
                </a:solidFill>
              </a:rPr>
              <a:t>wir</a:t>
            </a:r>
            <a:r>
              <a:rPr lang="en-US" dirty="0" smtClean="0">
                <a:solidFill>
                  <a:srgbClr val="FFC000"/>
                </a:solidFill>
              </a:rPr>
              <a:t> 123 </a:t>
            </a:r>
            <a:r>
              <a:rPr lang="en-US" dirty="0" err="1" smtClean="0">
                <a:solidFill>
                  <a:srgbClr val="FFC000"/>
                </a:solidFill>
              </a:rPr>
              <a:t>Hochschulbibliotheken</a:t>
            </a:r>
            <a:r>
              <a:rPr lang="en-US" dirty="0">
                <a:solidFill>
                  <a:srgbClr val="FFC000"/>
                </a:solidFill>
              </a:rPr>
              <a:t> </a:t>
            </a:r>
            <a:r>
              <a:rPr lang="en-US" dirty="0" smtClean="0">
                <a:solidFill>
                  <a:srgbClr val="FFC000"/>
                </a:solidFill>
              </a:rPr>
              <a:t>und 4 </a:t>
            </a:r>
            <a:r>
              <a:rPr lang="en-US" dirty="0" err="1" smtClean="0">
                <a:solidFill>
                  <a:srgbClr val="FFC000"/>
                </a:solidFill>
              </a:rPr>
              <a:t>Universitäten</a:t>
            </a:r>
            <a:r>
              <a:rPr lang="en-US" dirty="0" smtClean="0">
                <a:solidFill>
                  <a:srgbClr val="FFC000"/>
                </a:solidFill>
              </a:rPr>
              <a:t>:</a:t>
            </a:r>
          </a:p>
          <a:p>
            <a:r>
              <a:rPr lang="sl-SI" dirty="0" smtClean="0">
                <a:solidFill>
                  <a:srgbClr val="FFC000"/>
                </a:solidFill>
              </a:rPr>
              <a:t>Universität</a:t>
            </a:r>
            <a:r>
              <a:rPr lang="en-US" dirty="0" smtClean="0">
                <a:solidFill>
                  <a:srgbClr val="FFC000"/>
                </a:solidFill>
              </a:rPr>
              <a:t> </a:t>
            </a:r>
            <a:r>
              <a:rPr lang="en-US" sz="2600" dirty="0">
                <a:solidFill>
                  <a:srgbClr val="FFC000"/>
                </a:solidFill>
              </a:rPr>
              <a:t>i</a:t>
            </a:r>
            <a:r>
              <a:rPr lang="en-US" sz="2600" dirty="0">
                <a:solidFill>
                  <a:srgbClr val="FFC000"/>
                </a:solidFill>
              </a:rPr>
              <a:t>n</a:t>
            </a:r>
            <a:r>
              <a:rPr lang="en-US" sz="2600" dirty="0">
                <a:solidFill>
                  <a:srgbClr val="FFC000"/>
                </a:solidFill>
              </a:rPr>
              <a:t> </a:t>
            </a:r>
            <a:r>
              <a:rPr lang="en-US" dirty="0" smtClean="0">
                <a:solidFill>
                  <a:srgbClr val="FFC000"/>
                </a:solidFill>
              </a:rPr>
              <a:t>Ljubljana – 64 </a:t>
            </a:r>
            <a:r>
              <a:rPr lang="en-US" dirty="0" err="1" smtClean="0">
                <a:solidFill>
                  <a:srgbClr val="FFC000"/>
                </a:solidFill>
              </a:rPr>
              <a:t>Hochschulbibliotheken</a:t>
            </a:r>
            <a:endParaRPr lang="en-US" dirty="0" smtClean="0">
              <a:solidFill>
                <a:srgbClr val="FFC000"/>
              </a:solidFill>
            </a:endParaRPr>
          </a:p>
          <a:p>
            <a:r>
              <a:rPr lang="sl-SI" dirty="0" smtClean="0">
                <a:solidFill>
                  <a:srgbClr val="FFC000"/>
                </a:solidFill>
              </a:rPr>
              <a:t>Universität</a:t>
            </a:r>
            <a:r>
              <a:rPr lang="en-US" dirty="0" smtClean="0">
                <a:solidFill>
                  <a:srgbClr val="FFC000"/>
                </a:solidFill>
              </a:rPr>
              <a:t> </a:t>
            </a:r>
            <a:r>
              <a:rPr lang="en-US" sz="2600" dirty="0">
                <a:solidFill>
                  <a:srgbClr val="FFC000"/>
                </a:solidFill>
              </a:rPr>
              <a:t>in</a:t>
            </a:r>
            <a:r>
              <a:rPr lang="en-US" dirty="0">
                <a:solidFill>
                  <a:srgbClr val="FF0000"/>
                </a:solidFill>
              </a:rPr>
              <a:t> </a:t>
            </a:r>
            <a:r>
              <a:rPr lang="en-US" dirty="0" smtClean="0">
                <a:solidFill>
                  <a:srgbClr val="FFC000"/>
                </a:solidFill>
              </a:rPr>
              <a:t>Maribor </a:t>
            </a:r>
            <a:r>
              <a:rPr lang="en-US" dirty="0">
                <a:solidFill>
                  <a:srgbClr val="FFC000"/>
                </a:solidFill>
              </a:rPr>
              <a:t>– 14 </a:t>
            </a:r>
            <a:r>
              <a:rPr lang="en-US" dirty="0" err="1" smtClean="0">
                <a:solidFill>
                  <a:srgbClr val="FFC000"/>
                </a:solidFill>
              </a:rPr>
              <a:t>Hochschulbibliotheken</a:t>
            </a:r>
            <a:endParaRPr lang="en-US" dirty="0" smtClean="0">
              <a:solidFill>
                <a:srgbClr val="FFC000"/>
              </a:solidFill>
            </a:endParaRPr>
          </a:p>
          <a:p>
            <a:r>
              <a:rPr lang="sl-SI" dirty="0" smtClean="0">
                <a:solidFill>
                  <a:srgbClr val="FFC000"/>
                </a:solidFill>
              </a:rPr>
              <a:t>Universität</a:t>
            </a:r>
            <a:r>
              <a:rPr lang="en-US" dirty="0" smtClean="0">
                <a:solidFill>
                  <a:srgbClr val="FFC000"/>
                </a:solidFill>
              </a:rPr>
              <a:t> </a:t>
            </a:r>
            <a:r>
              <a:rPr lang="en-US" sz="2600" dirty="0">
                <a:solidFill>
                  <a:srgbClr val="FFC000"/>
                </a:solidFill>
              </a:rPr>
              <a:t>in</a:t>
            </a:r>
            <a:r>
              <a:rPr lang="en-US" dirty="0">
                <a:solidFill>
                  <a:srgbClr val="FF0000"/>
                </a:solidFill>
              </a:rPr>
              <a:t> </a:t>
            </a:r>
            <a:r>
              <a:rPr lang="en-US" dirty="0" smtClean="0">
                <a:solidFill>
                  <a:srgbClr val="FFC000"/>
                </a:solidFill>
              </a:rPr>
              <a:t>Nova </a:t>
            </a:r>
            <a:r>
              <a:rPr lang="en-US" dirty="0" err="1" smtClean="0">
                <a:solidFill>
                  <a:srgbClr val="FFC000"/>
                </a:solidFill>
              </a:rPr>
              <a:t>Gorica</a:t>
            </a:r>
            <a:r>
              <a:rPr lang="en-US" dirty="0">
                <a:solidFill>
                  <a:srgbClr val="FFC000"/>
                </a:solidFill>
              </a:rPr>
              <a:t> – 1 </a:t>
            </a:r>
            <a:r>
              <a:rPr lang="en-US" dirty="0" err="1">
                <a:solidFill>
                  <a:srgbClr val="FFC000"/>
                </a:solidFill>
              </a:rPr>
              <a:t>Hochschulbibliothek</a:t>
            </a:r>
            <a:endParaRPr lang="en-US" dirty="0" smtClean="0">
              <a:solidFill>
                <a:srgbClr val="FFC000"/>
              </a:solidFill>
            </a:endParaRPr>
          </a:p>
          <a:p>
            <a:r>
              <a:rPr lang="sl-SI" dirty="0" smtClean="0">
                <a:solidFill>
                  <a:srgbClr val="FFC000"/>
                </a:solidFill>
              </a:rPr>
              <a:t>Universität</a:t>
            </a:r>
            <a:r>
              <a:rPr lang="en-US" dirty="0" smtClean="0">
                <a:solidFill>
                  <a:srgbClr val="FFC000"/>
                </a:solidFill>
              </a:rPr>
              <a:t> </a:t>
            </a:r>
            <a:r>
              <a:rPr lang="en-US" sz="2600" dirty="0">
                <a:solidFill>
                  <a:srgbClr val="FFC000"/>
                </a:solidFill>
              </a:rPr>
              <a:t>in</a:t>
            </a:r>
            <a:r>
              <a:rPr lang="en-US" dirty="0">
                <a:solidFill>
                  <a:srgbClr val="FF0000"/>
                </a:solidFill>
              </a:rPr>
              <a:t> </a:t>
            </a:r>
            <a:r>
              <a:rPr lang="en-US" dirty="0" smtClean="0">
                <a:solidFill>
                  <a:srgbClr val="FFC000"/>
                </a:solidFill>
              </a:rPr>
              <a:t>Koper – </a:t>
            </a:r>
            <a:r>
              <a:rPr lang="en-US" dirty="0">
                <a:solidFill>
                  <a:srgbClr val="FFC000"/>
                </a:solidFill>
              </a:rPr>
              <a:t>7 </a:t>
            </a:r>
            <a:r>
              <a:rPr lang="en-US" dirty="0" err="1" smtClean="0">
                <a:solidFill>
                  <a:srgbClr val="FFC000"/>
                </a:solidFill>
              </a:rPr>
              <a:t>Hochschulbibliotheken</a:t>
            </a:r>
            <a:endParaRPr lang="en-US" dirty="0" smtClean="0">
              <a:solidFill>
                <a:srgbClr val="FFC000"/>
              </a:solidFill>
            </a:endParaRPr>
          </a:p>
          <a:p>
            <a:r>
              <a:rPr lang="en-US" dirty="0" err="1" smtClean="0">
                <a:solidFill>
                  <a:srgbClr val="FFC000"/>
                </a:solidFill>
              </a:rPr>
              <a:t>Unabhängige</a:t>
            </a:r>
            <a:r>
              <a:rPr lang="en-US" dirty="0" smtClean="0">
                <a:solidFill>
                  <a:srgbClr val="FFC000"/>
                </a:solidFill>
              </a:rPr>
              <a:t> </a:t>
            </a:r>
            <a:r>
              <a:rPr lang="en-US" dirty="0" err="1" smtClean="0">
                <a:solidFill>
                  <a:srgbClr val="FFC000"/>
                </a:solidFill>
              </a:rPr>
              <a:t>Hochschuleinrichtungen</a:t>
            </a:r>
            <a:r>
              <a:rPr lang="en-US" dirty="0" smtClean="0">
                <a:solidFill>
                  <a:srgbClr val="FFC000"/>
                </a:solidFill>
              </a:rPr>
              <a:t> - 37</a:t>
            </a:r>
          </a:p>
        </p:txBody>
      </p:sp>
      <p:sp>
        <p:nvSpPr>
          <p:cNvPr id="3" name="Označba mesta datuma 2"/>
          <p:cNvSpPr>
            <a:spLocks noGrp="1"/>
          </p:cNvSpPr>
          <p:nvPr>
            <p:ph type="dt" sz="half" idx="10"/>
          </p:nvPr>
        </p:nvSpPr>
        <p:spPr/>
        <p:txBody>
          <a:bodyPr/>
          <a:lstStyle/>
          <a:p>
            <a:r>
              <a:rPr lang="sl-SI" smtClean="0"/>
              <a:t>20. 04. 2017</a:t>
            </a:r>
            <a:endParaRPr lang="sl-SI" dirty="0"/>
          </a:p>
        </p:txBody>
      </p:sp>
      <p:sp>
        <p:nvSpPr>
          <p:cNvPr id="4" name="Označba mesta številke diapozitiva 3"/>
          <p:cNvSpPr>
            <a:spLocks noGrp="1"/>
          </p:cNvSpPr>
          <p:nvPr>
            <p:ph type="sldNum" sz="quarter" idx="4"/>
          </p:nvPr>
        </p:nvSpPr>
        <p:spPr/>
        <p:txBody>
          <a:bodyPr/>
          <a:lstStyle/>
          <a:p>
            <a:fld id="{8A3F8E0E-57B0-4669-9767-DB5646771F29}" type="slidenum">
              <a:rPr lang="sl-SI" smtClean="0"/>
              <a:pPr/>
              <a:t>25</a:t>
            </a:fld>
            <a:endParaRPr lang="sl-SI" dirty="0"/>
          </a:p>
        </p:txBody>
      </p:sp>
      <p:sp>
        <p:nvSpPr>
          <p:cNvPr id="5" name="Naslov 4"/>
          <p:cNvSpPr>
            <a:spLocks noGrp="1"/>
          </p:cNvSpPr>
          <p:nvPr>
            <p:ph type="title"/>
          </p:nvPr>
        </p:nvSpPr>
        <p:spPr/>
        <p:txBody>
          <a:bodyPr/>
          <a:lstStyle/>
          <a:p>
            <a:pPr algn="ctr"/>
            <a:r>
              <a:rPr lang="en-US" dirty="0" err="1" smtClean="0">
                <a:solidFill>
                  <a:srgbClr val="FFC000"/>
                </a:solidFill>
              </a:rPr>
              <a:t>Hochschulbibliotheken</a:t>
            </a:r>
            <a:endParaRPr lang="sl-SI" dirty="0">
              <a:solidFill>
                <a:srgbClr val="FFC000"/>
              </a:solidFill>
            </a:endParaRPr>
          </a:p>
        </p:txBody>
      </p:sp>
      <p:sp>
        <p:nvSpPr>
          <p:cNvPr id="6" name="Označba mesta noge 5"/>
          <p:cNvSpPr>
            <a:spLocks noGrp="1"/>
          </p:cNvSpPr>
          <p:nvPr>
            <p:ph type="ftr" sz="quarter" idx="3"/>
          </p:nvPr>
        </p:nvSpPr>
        <p:spPr/>
        <p:txBody>
          <a:bodyPr/>
          <a:lstStyle/>
          <a:p>
            <a:r>
              <a:rPr lang="sl-SI" smtClean="0"/>
              <a:t>STRATEŠKE USMERITVE IZVAJANJA POSEBNIH NALOG OOK</a:t>
            </a:r>
            <a:endParaRPr lang="sl-SI" dirty="0"/>
          </a:p>
        </p:txBody>
      </p:sp>
    </p:spTree>
    <p:extLst>
      <p:ext uri="{BB962C8B-B14F-4D97-AF65-F5344CB8AC3E}">
        <p14:creationId xmlns:p14="http://schemas.microsoft.com/office/powerpoint/2010/main" val="104109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normAutofit fontScale="92500"/>
          </a:bodyPr>
          <a:lstStyle/>
          <a:p>
            <a:r>
              <a:rPr lang="en-US" dirty="0" err="1" smtClean="0">
                <a:solidFill>
                  <a:srgbClr val="FFC000"/>
                </a:solidFill>
              </a:rPr>
              <a:t>Bestand</a:t>
            </a:r>
            <a:r>
              <a:rPr lang="en-US" dirty="0" smtClean="0">
                <a:solidFill>
                  <a:srgbClr val="FFC000"/>
                </a:solidFill>
              </a:rPr>
              <a:t> </a:t>
            </a:r>
            <a:r>
              <a:rPr lang="en-US" dirty="0" err="1" smtClean="0">
                <a:solidFill>
                  <a:srgbClr val="FFC000"/>
                </a:solidFill>
              </a:rPr>
              <a:t>im</a:t>
            </a:r>
            <a:r>
              <a:rPr lang="en-US" dirty="0" smtClean="0">
                <a:solidFill>
                  <a:srgbClr val="FFC000"/>
                </a:solidFill>
              </a:rPr>
              <a:t> 2016: 5.324.144 </a:t>
            </a:r>
            <a:r>
              <a:rPr lang="en-US" dirty="0" err="1" smtClean="0">
                <a:solidFill>
                  <a:srgbClr val="FFC000"/>
                </a:solidFill>
              </a:rPr>
              <a:t>Einheiten</a:t>
            </a:r>
            <a:r>
              <a:rPr lang="en-US" dirty="0" smtClean="0">
                <a:solidFill>
                  <a:srgbClr val="FFC000"/>
                </a:solidFill>
              </a:rPr>
              <a:t> des </a:t>
            </a:r>
            <a:r>
              <a:rPr lang="en-US" dirty="0" err="1" smtClean="0">
                <a:solidFill>
                  <a:srgbClr val="FFC000"/>
                </a:solidFill>
              </a:rPr>
              <a:t>Bibliothekmaterial</a:t>
            </a:r>
            <a:r>
              <a:rPr lang="en-US" dirty="0" err="1">
                <a:solidFill>
                  <a:srgbClr val="FFC000"/>
                </a:solidFill>
              </a:rPr>
              <a:t>s</a:t>
            </a:r>
            <a:r>
              <a:rPr lang="en-US" dirty="0" smtClean="0">
                <a:solidFill>
                  <a:srgbClr val="FFC000"/>
                </a:solidFill>
              </a:rPr>
              <a:t> (</a:t>
            </a:r>
            <a:r>
              <a:rPr lang="en-US" dirty="0" err="1" smtClean="0">
                <a:solidFill>
                  <a:srgbClr val="FFC000"/>
                </a:solidFill>
              </a:rPr>
              <a:t>ohne</a:t>
            </a:r>
            <a:r>
              <a:rPr lang="en-US" dirty="0" smtClean="0">
                <a:solidFill>
                  <a:srgbClr val="FFC000"/>
                </a:solidFill>
              </a:rPr>
              <a:t> NUK). </a:t>
            </a:r>
          </a:p>
          <a:p>
            <a:r>
              <a:rPr lang="en-US" dirty="0" err="1" smtClean="0">
                <a:solidFill>
                  <a:srgbClr val="FFC000"/>
                </a:solidFill>
              </a:rPr>
              <a:t>Zuwachs</a:t>
            </a:r>
            <a:r>
              <a:rPr lang="en-US" dirty="0" smtClean="0">
                <a:solidFill>
                  <a:srgbClr val="FFC000"/>
                </a:solidFill>
              </a:rPr>
              <a:t> </a:t>
            </a:r>
            <a:r>
              <a:rPr lang="en-US" dirty="0" err="1" smtClean="0">
                <a:solidFill>
                  <a:srgbClr val="FFC000"/>
                </a:solidFill>
              </a:rPr>
              <a:t>im</a:t>
            </a:r>
            <a:r>
              <a:rPr lang="en-US" dirty="0" smtClean="0">
                <a:solidFill>
                  <a:srgbClr val="FFC000"/>
                </a:solidFill>
              </a:rPr>
              <a:t> </a:t>
            </a:r>
            <a:r>
              <a:rPr lang="en-US" dirty="0" err="1" smtClean="0">
                <a:solidFill>
                  <a:srgbClr val="FFC000"/>
                </a:solidFill>
              </a:rPr>
              <a:t>jahre</a:t>
            </a:r>
            <a:r>
              <a:rPr lang="en-US" dirty="0" smtClean="0">
                <a:solidFill>
                  <a:srgbClr val="FFC000"/>
                </a:solidFill>
              </a:rPr>
              <a:t> 2016 war 132.742 </a:t>
            </a:r>
            <a:r>
              <a:rPr lang="en-US" dirty="0" err="1" smtClean="0">
                <a:solidFill>
                  <a:srgbClr val="FFC000"/>
                </a:solidFill>
              </a:rPr>
              <a:t>Einheiten</a:t>
            </a:r>
            <a:r>
              <a:rPr lang="en-US" dirty="0" smtClean="0">
                <a:solidFill>
                  <a:srgbClr val="FFC000"/>
                </a:solidFill>
              </a:rPr>
              <a:t> (</a:t>
            </a:r>
            <a:r>
              <a:rPr lang="en-US" dirty="0" err="1" smtClean="0">
                <a:solidFill>
                  <a:srgbClr val="FFC000"/>
                </a:solidFill>
              </a:rPr>
              <a:t>ohne</a:t>
            </a:r>
            <a:r>
              <a:rPr lang="en-US" dirty="0" smtClean="0">
                <a:solidFill>
                  <a:srgbClr val="FFC000"/>
                </a:solidFill>
              </a:rPr>
              <a:t> NUK).</a:t>
            </a:r>
          </a:p>
          <a:p>
            <a:r>
              <a:rPr lang="en-US" dirty="0" err="1" smtClean="0">
                <a:solidFill>
                  <a:srgbClr val="FFC000"/>
                </a:solidFill>
              </a:rPr>
              <a:t>Sie</a:t>
            </a:r>
            <a:r>
              <a:rPr lang="en-US" dirty="0" smtClean="0">
                <a:solidFill>
                  <a:srgbClr val="FFC000"/>
                </a:solidFill>
              </a:rPr>
              <a:t> </a:t>
            </a:r>
            <a:r>
              <a:rPr lang="en-US" dirty="0" err="1" smtClean="0">
                <a:solidFill>
                  <a:srgbClr val="FFC000"/>
                </a:solidFill>
              </a:rPr>
              <a:t>ermöglichen</a:t>
            </a:r>
            <a:r>
              <a:rPr lang="en-US" dirty="0" smtClean="0">
                <a:solidFill>
                  <a:srgbClr val="FFC000"/>
                </a:solidFill>
              </a:rPr>
              <a:t> </a:t>
            </a:r>
            <a:r>
              <a:rPr lang="en-US" dirty="0" err="1" smtClean="0">
                <a:solidFill>
                  <a:srgbClr val="FFC000"/>
                </a:solidFill>
              </a:rPr>
              <a:t>Zugriff</a:t>
            </a:r>
            <a:r>
              <a:rPr lang="en-US" dirty="0" smtClean="0">
                <a:solidFill>
                  <a:srgbClr val="FFC000"/>
                </a:solidFill>
              </a:rPr>
              <a:t> </a:t>
            </a:r>
            <a:r>
              <a:rPr lang="en-US" dirty="0" err="1" smtClean="0">
                <a:solidFill>
                  <a:srgbClr val="FFC000"/>
                </a:solidFill>
              </a:rPr>
              <a:t>zu</a:t>
            </a:r>
            <a:r>
              <a:rPr lang="en-US" dirty="0" smtClean="0">
                <a:solidFill>
                  <a:srgbClr val="FFC000"/>
                </a:solidFill>
              </a:rPr>
              <a:t> 1.522 </a:t>
            </a:r>
            <a:r>
              <a:rPr lang="en-US" dirty="0" err="1" smtClean="0">
                <a:solidFill>
                  <a:srgbClr val="FFC000"/>
                </a:solidFill>
              </a:rPr>
              <a:t>Datenbanken</a:t>
            </a:r>
            <a:r>
              <a:rPr lang="en-US" dirty="0" smtClean="0">
                <a:solidFill>
                  <a:srgbClr val="FFC000"/>
                </a:solidFill>
              </a:rPr>
              <a:t> (</a:t>
            </a:r>
            <a:r>
              <a:rPr lang="en-US" dirty="0" err="1" smtClean="0">
                <a:solidFill>
                  <a:srgbClr val="FFC000"/>
                </a:solidFill>
              </a:rPr>
              <a:t>ohne</a:t>
            </a:r>
            <a:r>
              <a:rPr lang="en-US" dirty="0" smtClean="0">
                <a:solidFill>
                  <a:srgbClr val="FFC000"/>
                </a:solidFill>
              </a:rPr>
              <a:t> NUK). </a:t>
            </a:r>
          </a:p>
          <a:p>
            <a:r>
              <a:rPr lang="en-US" dirty="0" err="1" smtClean="0">
                <a:solidFill>
                  <a:srgbClr val="FFC000"/>
                </a:solidFill>
              </a:rPr>
              <a:t>Sie</a:t>
            </a:r>
            <a:r>
              <a:rPr lang="en-US" dirty="0" smtClean="0">
                <a:solidFill>
                  <a:srgbClr val="FFC000"/>
                </a:solidFill>
              </a:rPr>
              <a:t> </a:t>
            </a:r>
            <a:r>
              <a:rPr lang="en-US" dirty="0" err="1" smtClean="0">
                <a:solidFill>
                  <a:srgbClr val="FFC000"/>
                </a:solidFill>
              </a:rPr>
              <a:t>bilden</a:t>
            </a:r>
            <a:r>
              <a:rPr lang="en-US" dirty="0" smtClean="0">
                <a:solidFill>
                  <a:srgbClr val="FFC000"/>
                </a:solidFill>
              </a:rPr>
              <a:t> 86 </a:t>
            </a:r>
            <a:r>
              <a:rPr lang="en-US" dirty="0" err="1" smtClean="0">
                <a:solidFill>
                  <a:srgbClr val="FFC000"/>
                </a:solidFill>
              </a:rPr>
              <a:t>Datenbanken</a:t>
            </a:r>
            <a:r>
              <a:rPr lang="en-US" dirty="0" smtClean="0">
                <a:solidFill>
                  <a:srgbClr val="FFC000"/>
                </a:solidFill>
              </a:rPr>
              <a:t>.</a:t>
            </a:r>
          </a:p>
          <a:p>
            <a:r>
              <a:rPr lang="de-DE" dirty="0">
                <a:solidFill>
                  <a:srgbClr val="FFC000"/>
                </a:solidFill>
              </a:rPr>
              <a:t>Kosten für Ankauf des </a:t>
            </a:r>
            <a:r>
              <a:rPr lang="de-DE" dirty="0" smtClean="0">
                <a:solidFill>
                  <a:srgbClr val="FFC000"/>
                </a:solidFill>
              </a:rPr>
              <a:t>Bibliotheksmaterial</a:t>
            </a:r>
            <a:r>
              <a:rPr lang="de-DE" dirty="0">
                <a:solidFill>
                  <a:srgbClr val="FFC000"/>
                </a:solidFill>
              </a:rPr>
              <a:t>s</a:t>
            </a:r>
            <a:r>
              <a:rPr lang="de-DE" dirty="0" smtClean="0">
                <a:solidFill>
                  <a:srgbClr val="FFC000"/>
                </a:solidFill>
              </a:rPr>
              <a:t>: 6.237.750 EUR (ohne NUK).</a:t>
            </a:r>
            <a:endParaRPr lang="de-DE" dirty="0">
              <a:solidFill>
                <a:srgbClr val="FFC000"/>
              </a:solidFill>
            </a:endParaRPr>
          </a:p>
          <a:p>
            <a:r>
              <a:rPr lang="de-DE" dirty="0">
                <a:solidFill>
                  <a:srgbClr val="FFC000"/>
                </a:solidFill>
              </a:rPr>
              <a:t>Kosten für Ankauf von </a:t>
            </a:r>
            <a:r>
              <a:rPr lang="de-DE" dirty="0" smtClean="0">
                <a:solidFill>
                  <a:srgbClr val="FFC000"/>
                </a:solidFill>
              </a:rPr>
              <a:t>elektronische</a:t>
            </a:r>
            <a:r>
              <a:rPr lang="de-DE" dirty="0">
                <a:solidFill>
                  <a:srgbClr val="FFC000"/>
                </a:solidFill>
              </a:rPr>
              <a:t>n</a:t>
            </a:r>
            <a:r>
              <a:rPr lang="de-DE" dirty="0" smtClean="0">
                <a:solidFill>
                  <a:srgbClr val="FFC000"/>
                </a:solidFill>
              </a:rPr>
              <a:t> </a:t>
            </a:r>
            <a:r>
              <a:rPr lang="de-DE" dirty="0">
                <a:solidFill>
                  <a:srgbClr val="FFC000"/>
                </a:solidFill>
              </a:rPr>
              <a:t>Ressourcen: </a:t>
            </a:r>
            <a:r>
              <a:rPr lang="de-DE" dirty="0" smtClean="0">
                <a:solidFill>
                  <a:srgbClr val="FFC000"/>
                </a:solidFill>
              </a:rPr>
              <a:t>1.648.352 EUR (ohne NUK).</a:t>
            </a:r>
            <a:endParaRPr lang="de-DE" dirty="0">
              <a:solidFill>
                <a:srgbClr val="FFC000"/>
              </a:solidFill>
            </a:endParaRPr>
          </a:p>
          <a:p>
            <a:r>
              <a:rPr lang="de-DE" dirty="0">
                <a:solidFill>
                  <a:srgbClr val="FFC000"/>
                </a:solidFill>
              </a:rPr>
              <a:t>Kosten für Ausbildung von Bibliothekspersonal: </a:t>
            </a:r>
            <a:r>
              <a:rPr lang="de-DE" dirty="0" smtClean="0">
                <a:solidFill>
                  <a:srgbClr val="FFC000"/>
                </a:solidFill>
              </a:rPr>
              <a:t>47.698 EUR (ohne NUK).</a:t>
            </a:r>
            <a:endParaRPr lang="de-DE" dirty="0">
              <a:solidFill>
                <a:srgbClr val="FFC000"/>
              </a:solidFill>
            </a:endParaRPr>
          </a:p>
          <a:p>
            <a:r>
              <a:rPr lang="de-DE" dirty="0">
                <a:solidFill>
                  <a:srgbClr val="FFC000"/>
                </a:solidFill>
              </a:rPr>
              <a:t>Fachpersonal: </a:t>
            </a:r>
            <a:r>
              <a:rPr lang="de-DE" dirty="0" smtClean="0">
                <a:solidFill>
                  <a:srgbClr val="FFC000"/>
                </a:solidFill>
              </a:rPr>
              <a:t>65,05 </a:t>
            </a:r>
            <a:r>
              <a:rPr lang="de-DE" dirty="0">
                <a:solidFill>
                  <a:srgbClr val="FFC000"/>
                </a:solidFill>
              </a:rPr>
              <a:t>VZÄ</a:t>
            </a:r>
            <a:r>
              <a:rPr lang="de-DE" dirty="0" smtClean="0">
                <a:solidFill>
                  <a:srgbClr val="FFC000"/>
                </a:solidFill>
              </a:rPr>
              <a:t> (ohne NUK)</a:t>
            </a:r>
            <a:endParaRPr lang="de-DE" dirty="0">
              <a:solidFill>
                <a:srgbClr val="FFC000"/>
              </a:solidFill>
            </a:endParaRPr>
          </a:p>
          <a:p>
            <a:endParaRPr lang="en-US" dirty="0" smtClean="0">
              <a:solidFill>
                <a:srgbClr val="FFC000"/>
              </a:solidFill>
            </a:endParaRPr>
          </a:p>
        </p:txBody>
      </p:sp>
      <p:sp>
        <p:nvSpPr>
          <p:cNvPr id="3" name="Označba mesta datuma 2"/>
          <p:cNvSpPr>
            <a:spLocks noGrp="1"/>
          </p:cNvSpPr>
          <p:nvPr>
            <p:ph type="dt" sz="half" idx="10"/>
          </p:nvPr>
        </p:nvSpPr>
        <p:spPr/>
        <p:txBody>
          <a:bodyPr/>
          <a:lstStyle/>
          <a:p>
            <a:r>
              <a:rPr lang="sl-SI" smtClean="0"/>
              <a:t>20. 04. 2017</a:t>
            </a:r>
            <a:endParaRPr lang="sl-SI" dirty="0"/>
          </a:p>
        </p:txBody>
      </p:sp>
      <p:sp>
        <p:nvSpPr>
          <p:cNvPr id="4" name="Označba mesta številke diapozitiva 3"/>
          <p:cNvSpPr>
            <a:spLocks noGrp="1"/>
          </p:cNvSpPr>
          <p:nvPr>
            <p:ph type="sldNum" sz="quarter" idx="4"/>
          </p:nvPr>
        </p:nvSpPr>
        <p:spPr/>
        <p:txBody>
          <a:bodyPr/>
          <a:lstStyle/>
          <a:p>
            <a:fld id="{8A3F8E0E-57B0-4669-9767-DB5646771F29}" type="slidenum">
              <a:rPr lang="sl-SI" smtClean="0"/>
              <a:pPr/>
              <a:t>26</a:t>
            </a:fld>
            <a:endParaRPr lang="sl-SI" dirty="0"/>
          </a:p>
        </p:txBody>
      </p:sp>
      <p:sp>
        <p:nvSpPr>
          <p:cNvPr id="5" name="Naslov 4"/>
          <p:cNvSpPr>
            <a:spLocks noGrp="1"/>
          </p:cNvSpPr>
          <p:nvPr>
            <p:ph type="title"/>
          </p:nvPr>
        </p:nvSpPr>
        <p:spPr/>
        <p:txBody>
          <a:bodyPr/>
          <a:lstStyle/>
          <a:p>
            <a:pPr algn="ctr"/>
            <a:r>
              <a:rPr lang="en-US" dirty="0" err="1" smtClean="0">
                <a:solidFill>
                  <a:srgbClr val="FFC000"/>
                </a:solidFill>
              </a:rPr>
              <a:t>Hochschulbibliotheken</a:t>
            </a:r>
            <a:endParaRPr lang="sl-SI" dirty="0">
              <a:solidFill>
                <a:srgbClr val="FFC000"/>
              </a:solidFill>
            </a:endParaRPr>
          </a:p>
        </p:txBody>
      </p:sp>
      <p:sp>
        <p:nvSpPr>
          <p:cNvPr id="6" name="Označba mesta noge 5"/>
          <p:cNvSpPr>
            <a:spLocks noGrp="1"/>
          </p:cNvSpPr>
          <p:nvPr>
            <p:ph type="ftr" sz="quarter" idx="3"/>
          </p:nvPr>
        </p:nvSpPr>
        <p:spPr/>
        <p:txBody>
          <a:bodyPr/>
          <a:lstStyle/>
          <a:p>
            <a:r>
              <a:rPr lang="sl-SI" smtClean="0"/>
              <a:t>STRATEŠKE USMERITVE IZVAJANJA POSEBNIH NALOG OOK</a:t>
            </a:r>
            <a:endParaRPr lang="sl-SI" dirty="0"/>
          </a:p>
        </p:txBody>
      </p:sp>
    </p:spTree>
    <p:extLst>
      <p:ext uri="{BB962C8B-B14F-4D97-AF65-F5344CB8AC3E}">
        <p14:creationId xmlns:p14="http://schemas.microsoft.com/office/powerpoint/2010/main" val="161577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Die erste organisierte Form der professionellen Ausbildung von Bibliothekaren in Slowenien war ein fünfmonatiger professioneller Kurs in den Jahren 1947 und 1949 für </a:t>
            </a:r>
            <a:r>
              <a:rPr lang="de-DE" dirty="0" smtClean="0">
                <a:solidFill>
                  <a:srgbClr val="FFC000"/>
                </a:solidFill>
              </a:rPr>
              <a:t>Kandidaten </a:t>
            </a:r>
            <a:r>
              <a:rPr lang="de-DE" dirty="0">
                <a:solidFill>
                  <a:srgbClr val="FFC000"/>
                </a:solidFill>
              </a:rPr>
              <a:t>mit abgeschlossener Sekundarschule.</a:t>
            </a:r>
          </a:p>
          <a:p>
            <a:r>
              <a:rPr lang="de-DE" dirty="0" smtClean="0">
                <a:solidFill>
                  <a:srgbClr val="FFC000"/>
                </a:solidFill>
              </a:rPr>
              <a:t>Bis </a:t>
            </a:r>
            <a:r>
              <a:rPr lang="de-DE" dirty="0">
                <a:solidFill>
                  <a:srgbClr val="FFC000"/>
                </a:solidFill>
              </a:rPr>
              <a:t>zum Jahre 1960 gab es keine formalisierte Ausbildung für Bibliothekare. Die regelmäßige berufliche Ausbildung </a:t>
            </a:r>
            <a:r>
              <a:rPr lang="de-DE" dirty="0" err="1">
                <a:solidFill>
                  <a:srgbClr val="FFC000"/>
                </a:solidFill>
              </a:rPr>
              <a:t>fűr</a:t>
            </a:r>
            <a:r>
              <a:rPr lang="de-DE" dirty="0">
                <a:solidFill>
                  <a:srgbClr val="FFC000"/>
                </a:solidFill>
              </a:rPr>
              <a:t> </a:t>
            </a:r>
            <a:r>
              <a:rPr lang="de-DE" sz="2600" dirty="0">
                <a:solidFill>
                  <a:srgbClr val="FFC000"/>
                </a:solidFill>
              </a:rPr>
              <a:t>Bibliothekare</a:t>
            </a:r>
            <a:r>
              <a:rPr lang="de-DE" dirty="0" smtClean="0">
                <a:solidFill>
                  <a:srgbClr val="FFC000"/>
                </a:solidFill>
              </a:rPr>
              <a:t> </a:t>
            </a:r>
            <a:r>
              <a:rPr lang="de-DE" dirty="0">
                <a:solidFill>
                  <a:srgbClr val="FFC000"/>
                </a:solidFill>
              </a:rPr>
              <a:t>begann im Schuljahr 1964/65 mit </a:t>
            </a:r>
            <a:r>
              <a:rPr lang="de-DE" dirty="0" smtClean="0">
                <a:solidFill>
                  <a:srgbClr val="FFC000"/>
                </a:solidFill>
              </a:rPr>
              <a:t>eine</a:t>
            </a:r>
            <a:r>
              <a:rPr lang="de-DE" sz="2600" dirty="0">
                <a:solidFill>
                  <a:srgbClr val="FFC000"/>
                </a:solidFill>
              </a:rPr>
              <a:t>m</a:t>
            </a:r>
            <a:r>
              <a:rPr lang="de-DE" dirty="0" smtClean="0">
                <a:solidFill>
                  <a:srgbClr val="FFC000"/>
                </a:solidFill>
              </a:rPr>
              <a:t> </a:t>
            </a:r>
            <a:r>
              <a:rPr lang="de-DE" dirty="0">
                <a:solidFill>
                  <a:srgbClr val="FFC000"/>
                </a:solidFill>
              </a:rPr>
              <a:t>höheren </a:t>
            </a:r>
            <a:r>
              <a:rPr lang="de-DE" dirty="0" smtClean="0">
                <a:solidFill>
                  <a:srgbClr val="FFC000"/>
                </a:solidFill>
              </a:rPr>
              <a:t>Studium des Bibliothekswesens </a:t>
            </a:r>
            <a:r>
              <a:rPr lang="de-DE" dirty="0">
                <a:solidFill>
                  <a:srgbClr val="FFC000"/>
                </a:solidFill>
              </a:rPr>
              <a:t>an der Pädagogischen Akademie in Ljubljana. </a:t>
            </a:r>
            <a:endParaRPr lang="de-DE" dirty="0" smtClean="0">
              <a:solidFill>
                <a:srgbClr val="FFC000"/>
              </a:solidFill>
            </a:endParaRPr>
          </a:p>
          <a:p>
            <a:r>
              <a:rPr lang="de-DE" dirty="0" smtClean="0">
                <a:solidFill>
                  <a:srgbClr val="FFC000"/>
                </a:solidFill>
              </a:rPr>
              <a:t>Diese</a:t>
            </a:r>
            <a:r>
              <a:rPr lang="de-DE" sz="2600" dirty="0">
                <a:solidFill>
                  <a:srgbClr val="FFC000"/>
                </a:solidFill>
              </a:rPr>
              <a:t>s</a:t>
            </a:r>
            <a:r>
              <a:rPr lang="de-DE" dirty="0" smtClean="0">
                <a:solidFill>
                  <a:srgbClr val="FFC000"/>
                </a:solidFill>
              </a:rPr>
              <a:t> Studium </a:t>
            </a:r>
            <a:r>
              <a:rPr lang="de-DE" sz="2600" dirty="0">
                <a:solidFill>
                  <a:srgbClr val="FFC000"/>
                </a:solidFill>
              </a:rPr>
              <a:t>haben</a:t>
            </a:r>
            <a:r>
              <a:rPr lang="de-DE" dirty="0" smtClean="0">
                <a:solidFill>
                  <a:srgbClr val="FFC000"/>
                </a:solidFill>
              </a:rPr>
              <a:t> </a:t>
            </a:r>
            <a:r>
              <a:rPr lang="de-DE" dirty="0">
                <a:solidFill>
                  <a:srgbClr val="FFC000"/>
                </a:solidFill>
              </a:rPr>
              <a:t>22 Generationen von Studenten </a:t>
            </a:r>
            <a:r>
              <a:rPr lang="de-DE" dirty="0" smtClean="0">
                <a:solidFill>
                  <a:srgbClr val="FFC000"/>
                </a:solidFill>
              </a:rPr>
              <a:t>abgeschlossen. </a:t>
            </a: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27</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sl-SI" dirty="0" err="1">
                <a:solidFill>
                  <a:srgbClr val="FFC000"/>
                </a:solidFill>
              </a:rPr>
              <a:t>Studium</a:t>
            </a:r>
            <a:r>
              <a:rPr lang="sl-SI" dirty="0">
                <a:solidFill>
                  <a:srgbClr val="FFC000"/>
                </a:solidFill>
              </a:rPr>
              <a:t> des </a:t>
            </a:r>
            <a:r>
              <a:rPr lang="sl-SI" dirty="0" err="1" smtClean="0">
                <a:solidFill>
                  <a:srgbClr val="FFC000"/>
                </a:solidFill>
              </a:rPr>
              <a:t>Bibliothekswesens</a:t>
            </a:r>
            <a:r>
              <a:rPr lang="en-US" dirty="0" smtClean="0">
                <a:solidFill>
                  <a:srgbClr val="FFC000"/>
                </a:solidFill>
              </a:rPr>
              <a:t> in </a:t>
            </a:r>
            <a:r>
              <a:rPr lang="en-US" dirty="0" err="1" smtClean="0">
                <a:solidFill>
                  <a:srgbClr val="FFC000"/>
                </a:solidFill>
              </a:rPr>
              <a:t>Slowenien</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78704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lnSpcReduction="10000"/>
          </a:bodyPr>
          <a:lstStyle/>
          <a:p>
            <a:r>
              <a:rPr lang="de-DE" sz="2600" dirty="0">
                <a:solidFill>
                  <a:srgbClr val="FFC000"/>
                </a:solidFill>
              </a:rPr>
              <a:t>Für</a:t>
            </a:r>
            <a:r>
              <a:rPr lang="de-DE" dirty="0" smtClean="0">
                <a:solidFill>
                  <a:srgbClr val="FFC000"/>
                </a:solidFill>
              </a:rPr>
              <a:t> das </a:t>
            </a:r>
            <a:r>
              <a:rPr lang="de-DE" dirty="0">
                <a:solidFill>
                  <a:srgbClr val="FFC000"/>
                </a:solidFill>
              </a:rPr>
              <a:t>Studium konnten sich Bewerber anmelden, die zuvor eine vierjährige Sekundarschule absolviert hatten. </a:t>
            </a:r>
            <a:endParaRPr lang="de-DE" dirty="0" smtClean="0">
              <a:solidFill>
                <a:srgbClr val="FFC000"/>
              </a:solidFill>
            </a:endParaRPr>
          </a:p>
          <a:p>
            <a:r>
              <a:rPr lang="de-DE" dirty="0" smtClean="0">
                <a:solidFill>
                  <a:srgbClr val="FFC000"/>
                </a:solidFill>
              </a:rPr>
              <a:t>Nach </a:t>
            </a:r>
            <a:r>
              <a:rPr lang="de-DE" dirty="0">
                <a:solidFill>
                  <a:srgbClr val="FFC000"/>
                </a:solidFill>
              </a:rPr>
              <a:t>dem Studium mussten sie noch eine Fachprüfung aus Bibliothekswesen absolvieren. Die Fachprüfung für Bibliothekare aus dem Kulturbereich unterschied sich von der Fachprüfung für Schulbibliothekare</a:t>
            </a:r>
            <a:r>
              <a:rPr lang="de-DE" dirty="0" smtClean="0">
                <a:solidFill>
                  <a:srgbClr val="FFC000"/>
                </a:solidFill>
              </a:rPr>
              <a:t>.</a:t>
            </a:r>
          </a:p>
          <a:p>
            <a:r>
              <a:rPr lang="de-DE" dirty="0">
                <a:solidFill>
                  <a:srgbClr val="FFC000"/>
                </a:solidFill>
              </a:rPr>
              <a:t>Im Juni 1985 wurde ein neues Hochschulbildungsprogramm für das Bibliothekswesen vorbereitet, das im Schuljahr 1987/88 begann. Das </a:t>
            </a:r>
            <a:r>
              <a:rPr lang="de-DE" dirty="0" smtClean="0">
                <a:solidFill>
                  <a:srgbClr val="FFC000"/>
                </a:solidFill>
              </a:rPr>
              <a:t>Program</a:t>
            </a:r>
            <a:r>
              <a:rPr lang="de-DE" sz="2600" dirty="0">
                <a:solidFill>
                  <a:srgbClr val="FFC000"/>
                </a:solidFill>
              </a:rPr>
              <a:t>m</a:t>
            </a:r>
            <a:r>
              <a:rPr lang="de-DE" dirty="0" smtClean="0">
                <a:solidFill>
                  <a:srgbClr val="FFC000"/>
                </a:solidFill>
              </a:rPr>
              <a:t> </a:t>
            </a:r>
            <a:r>
              <a:rPr lang="de-DE" sz="2600" dirty="0">
                <a:solidFill>
                  <a:srgbClr val="FFC000"/>
                </a:solidFill>
              </a:rPr>
              <a:t>wird</a:t>
            </a:r>
            <a:r>
              <a:rPr lang="de-DE" dirty="0" smtClean="0">
                <a:solidFill>
                  <a:srgbClr val="FFC000"/>
                </a:solidFill>
              </a:rPr>
              <a:t> noch </a:t>
            </a:r>
            <a:r>
              <a:rPr lang="de-DE" dirty="0">
                <a:solidFill>
                  <a:srgbClr val="FFC000"/>
                </a:solidFill>
              </a:rPr>
              <a:t>heute von </a:t>
            </a:r>
            <a:r>
              <a:rPr lang="de-DE" dirty="0" smtClean="0">
                <a:solidFill>
                  <a:srgbClr val="FFC000"/>
                </a:solidFill>
              </a:rPr>
              <a:t>der </a:t>
            </a:r>
            <a:r>
              <a:rPr lang="de-DE" sz="2600" dirty="0">
                <a:solidFill>
                  <a:srgbClr val="FFC000"/>
                </a:solidFill>
              </a:rPr>
              <a:t>philosophischen</a:t>
            </a:r>
            <a:r>
              <a:rPr lang="de-DE" dirty="0" smtClean="0">
                <a:solidFill>
                  <a:srgbClr val="FFC000"/>
                </a:solidFill>
              </a:rPr>
              <a:t> </a:t>
            </a:r>
            <a:r>
              <a:rPr lang="de-DE" dirty="0" err="1" smtClean="0">
                <a:solidFill>
                  <a:srgbClr val="FFC000"/>
                </a:solidFill>
              </a:rPr>
              <a:t>Fakultat</a:t>
            </a:r>
            <a:r>
              <a:rPr lang="de-DE" dirty="0" smtClean="0">
                <a:solidFill>
                  <a:srgbClr val="FFC000"/>
                </a:solidFill>
              </a:rPr>
              <a:t> </a:t>
            </a:r>
            <a:r>
              <a:rPr lang="de-DE" dirty="0">
                <a:solidFill>
                  <a:srgbClr val="FFC000"/>
                </a:solidFill>
              </a:rPr>
              <a:t>in Ljubljana </a:t>
            </a:r>
            <a:r>
              <a:rPr lang="de-DE" dirty="0" err="1">
                <a:solidFill>
                  <a:srgbClr val="FFC000"/>
                </a:solidFill>
              </a:rPr>
              <a:t>durchgefűhrt</a:t>
            </a:r>
            <a:r>
              <a:rPr lang="de-DE" dirty="0" smtClean="0">
                <a:solidFill>
                  <a:srgbClr val="FFC000"/>
                </a:solidFill>
              </a:rPr>
              <a:t>.</a:t>
            </a:r>
          </a:p>
          <a:p>
            <a:r>
              <a:rPr lang="de-DE" dirty="0">
                <a:solidFill>
                  <a:srgbClr val="FFC000"/>
                </a:solidFill>
              </a:rPr>
              <a:t>Es gibt auch ein spezielles Studienprogramm zur </a:t>
            </a:r>
            <a:r>
              <a:rPr lang="de-DE" dirty="0" smtClean="0">
                <a:solidFill>
                  <a:srgbClr val="FFC000"/>
                </a:solidFill>
              </a:rPr>
              <a:t>ergänzende</a:t>
            </a:r>
            <a:r>
              <a:rPr lang="de-DE" dirty="0">
                <a:solidFill>
                  <a:srgbClr val="FFC000"/>
                </a:solidFill>
              </a:rPr>
              <a:t>n</a:t>
            </a:r>
            <a:r>
              <a:rPr lang="de-DE" dirty="0">
                <a:solidFill>
                  <a:srgbClr val="FFC000"/>
                </a:solidFill>
              </a:rPr>
              <a:t> </a:t>
            </a:r>
            <a:r>
              <a:rPr lang="de-DE" dirty="0" smtClean="0">
                <a:solidFill>
                  <a:srgbClr val="FFC000"/>
                </a:solidFill>
              </a:rPr>
              <a:t>Ausbildung </a:t>
            </a:r>
            <a:r>
              <a:rPr lang="de-DE" dirty="0">
                <a:solidFill>
                  <a:srgbClr val="FFC000"/>
                </a:solidFill>
              </a:rPr>
              <a:t>aus dem Bibliothekswesen für Absolventen </a:t>
            </a:r>
            <a:r>
              <a:rPr lang="de-DE" dirty="0" smtClean="0">
                <a:solidFill>
                  <a:srgbClr val="FFC000"/>
                </a:solidFill>
              </a:rPr>
              <a:t>der ehemalige</a:t>
            </a:r>
            <a:r>
              <a:rPr lang="de-DE" sz="2600" dirty="0">
                <a:solidFill>
                  <a:srgbClr val="FFC000"/>
                </a:solidFill>
              </a:rPr>
              <a:t>n</a:t>
            </a:r>
            <a:r>
              <a:rPr lang="de-DE" dirty="0" smtClean="0">
                <a:solidFill>
                  <a:srgbClr val="FFC000"/>
                </a:solidFill>
              </a:rPr>
              <a:t> Pädagogischen Akademie. </a:t>
            </a: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28</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sl-SI" dirty="0" err="1">
                <a:solidFill>
                  <a:srgbClr val="FFC000"/>
                </a:solidFill>
              </a:rPr>
              <a:t>Studium</a:t>
            </a:r>
            <a:r>
              <a:rPr lang="sl-SI" dirty="0">
                <a:solidFill>
                  <a:srgbClr val="FFC000"/>
                </a:solidFill>
              </a:rPr>
              <a:t> des </a:t>
            </a:r>
            <a:r>
              <a:rPr lang="sl-SI" dirty="0" err="1" smtClean="0">
                <a:solidFill>
                  <a:srgbClr val="FFC000"/>
                </a:solidFill>
              </a:rPr>
              <a:t>Bibliothekswesens</a:t>
            </a:r>
            <a:r>
              <a:rPr lang="en-US" dirty="0" smtClean="0">
                <a:solidFill>
                  <a:srgbClr val="FFC000"/>
                </a:solidFill>
              </a:rPr>
              <a:t> in </a:t>
            </a:r>
            <a:r>
              <a:rPr lang="en-US" dirty="0" err="1" smtClean="0">
                <a:solidFill>
                  <a:srgbClr val="FFC000"/>
                </a:solidFill>
              </a:rPr>
              <a:t>Slowenien</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800945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sz="2600" dirty="0">
                <a:solidFill>
                  <a:srgbClr val="FFC000"/>
                </a:solidFill>
              </a:rPr>
              <a:t>Das</a:t>
            </a:r>
            <a:r>
              <a:rPr lang="de-DE" dirty="0" smtClean="0">
                <a:solidFill>
                  <a:srgbClr val="FFC000"/>
                </a:solidFill>
              </a:rPr>
              <a:t> Postdiplomstudium </a:t>
            </a:r>
            <a:r>
              <a:rPr lang="de-DE" dirty="0">
                <a:solidFill>
                  <a:srgbClr val="FFC000"/>
                </a:solidFill>
              </a:rPr>
              <a:t>des Bibliothekswesens war ein Studienprogramm vor </a:t>
            </a:r>
            <a:r>
              <a:rPr lang="de-DE" sz="2600" dirty="0">
                <a:solidFill>
                  <a:srgbClr val="FFC000"/>
                </a:solidFill>
              </a:rPr>
              <a:t>der</a:t>
            </a:r>
            <a:r>
              <a:rPr lang="de-DE" dirty="0" smtClean="0">
                <a:solidFill>
                  <a:srgbClr val="FFC000"/>
                </a:solidFill>
              </a:rPr>
              <a:t> Bologna </a:t>
            </a:r>
            <a:r>
              <a:rPr lang="de-DE" sz="2600" dirty="0">
                <a:solidFill>
                  <a:srgbClr val="FFC000"/>
                </a:solidFill>
              </a:rPr>
              <a:t>Reform</a:t>
            </a:r>
            <a:r>
              <a:rPr lang="de-DE" dirty="0" smtClean="0">
                <a:solidFill>
                  <a:srgbClr val="FFC000"/>
                </a:solidFill>
              </a:rPr>
              <a:t>. </a:t>
            </a:r>
          </a:p>
          <a:p>
            <a:r>
              <a:rPr lang="de-DE" dirty="0" smtClean="0">
                <a:solidFill>
                  <a:srgbClr val="FFC000"/>
                </a:solidFill>
              </a:rPr>
              <a:t>Kandidaten </a:t>
            </a:r>
            <a:r>
              <a:rPr lang="de-DE" dirty="0">
                <a:solidFill>
                  <a:srgbClr val="FFC000"/>
                </a:solidFill>
              </a:rPr>
              <a:t>für ein Postdiplomstudium des Bibliothekswesens aus Slowenien besuchten </a:t>
            </a:r>
            <a:r>
              <a:rPr lang="de-DE" dirty="0" smtClean="0">
                <a:solidFill>
                  <a:srgbClr val="FFC000"/>
                </a:solidFill>
              </a:rPr>
              <a:t>vor 1996 </a:t>
            </a:r>
            <a:r>
              <a:rPr lang="de-DE" dirty="0">
                <a:solidFill>
                  <a:srgbClr val="FFC000"/>
                </a:solidFill>
              </a:rPr>
              <a:t>ein entsprechendes </a:t>
            </a:r>
            <a:r>
              <a:rPr lang="de-DE" dirty="0" smtClean="0">
                <a:solidFill>
                  <a:srgbClr val="FFC000"/>
                </a:solidFill>
              </a:rPr>
              <a:t>Program</a:t>
            </a:r>
            <a:r>
              <a:rPr lang="de-DE" sz="2600" dirty="0">
                <a:solidFill>
                  <a:srgbClr val="FFC000"/>
                </a:solidFill>
              </a:rPr>
              <a:t>m</a:t>
            </a:r>
            <a:r>
              <a:rPr lang="de-DE" dirty="0" smtClean="0">
                <a:solidFill>
                  <a:srgbClr val="FFC000"/>
                </a:solidFill>
              </a:rPr>
              <a:t> </a:t>
            </a:r>
            <a:r>
              <a:rPr lang="de-DE" dirty="0">
                <a:solidFill>
                  <a:srgbClr val="FFC000"/>
                </a:solidFill>
              </a:rPr>
              <a:t>der Philosophischen </a:t>
            </a:r>
            <a:r>
              <a:rPr lang="de-DE" dirty="0" smtClean="0">
                <a:solidFill>
                  <a:srgbClr val="FFC000"/>
                </a:solidFill>
              </a:rPr>
              <a:t>Fakult</a:t>
            </a:r>
            <a:r>
              <a:rPr lang="de-DE" sz="2600" dirty="0">
                <a:solidFill>
                  <a:srgbClr val="FFC000"/>
                </a:solidFill>
              </a:rPr>
              <a:t>ä</a:t>
            </a:r>
            <a:r>
              <a:rPr lang="de-DE" dirty="0" smtClean="0">
                <a:solidFill>
                  <a:srgbClr val="FFC000"/>
                </a:solidFill>
              </a:rPr>
              <a:t>t </a:t>
            </a:r>
            <a:r>
              <a:rPr lang="de-DE" dirty="0">
                <a:solidFill>
                  <a:srgbClr val="FFC000"/>
                </a:solidFill>
              </a:rPr>
              <a:t>in Zagreb. </a:t>
            </a:r>
            <a:endParaRPr lang="de-DE" dirty="0" smtClean="0">
              <a:solidFill>
                <a:srgbClr val="FFC000"/>
              </a:solidFill>
            </a:endParaRPr>
          </a:p>
          <a:p>
            <a:r>
              <a:rPr lang="de-DE" dirty="0" smtClean="0">
                <a:solidFill>
                  <a:srgbClr val="FFC000"/>
                </a:solidFill>
              </a:rPr>
              <a:t>Im </a:t>
            </a:r>
            <a:r>
              <a:rPr lang="de-DE" dirty="0">
                <a:solidFill>
                  <a:srgbClr val="FFC000"/>
                </a:solidFill>
              </a:rPr>
              <a:t>Februar 1989 wurde der Vorschlag eines Postdiplomstudiums für Bibliothekswesen an </a:t>
            </a:r>
            <a:r>
              <a:rPr lang="de-DE" sz="2600" dirty="0">
                <a:solidFill>
                  <a:srgbClr val="FFC000"/>
                </a:solidFill>
              </a:rPr>
              <a:t>das</a:t>
            </a:r>
            <a:r>
              <a:rPr lang="de-DE" dirty="0" smtClean="0">
                <a:solidFill>
                  <a:srgbClr val="FFC000"/>
                </a:solidFill>
              </a:rPr>
              <a:t> Dekanat </a:t>
            </a:r>
            <a:r>
              <a:rPr lang="de-DE" dirty="0">
                <a:solidFill>
                  <a:srgbClr val="FFC000"/>
                </a:solidFill>
              </a:rPr>
              <a:t>der Philosophischen Fakultät  in Ljubljana vorgelegt. Der Vorschlag des </a:t>
            </a:r>
            <a:r>
              <a:rPr lang="de-DE" sz="2600" dirty="0">
                <a:solidFill>
                  <a:srgbClr val="FFC000"/>
                </a:solidFill>
              </a:rPr>
              <a:t>Programms</a:t>
            </a:r>
            <a:r>
              <a:rPr lang="de-DE" dirty="0" smtClean="0">
                <a:solidFill>
                  <a:srgbClr val="FFC000"/>
                </a:solidFill>
              </a:rPr>
              <a:t> </a:t>
            </a:r>
            <a:r>
              <a:rPr lang="de-DE" dirty="0">
                <a:solidFill>
                  <a:srgbClr val="FFC000"/>
                </a:solidFill>
              </a:rPr>
              <a:t>wurde im Jahre 1996 angenommen.</a:t>
            </a:r>
          </a:p>
          <a:p>
            <a:r>
              <a:rPr lang="de-DE" dirty="0">
                <a:solidFill>
                  <a:srgbClr val="FFC000"/>
                </a:solidFill>
              </a:rPr>
              <a:t>Alle laufenden </a:t>
            </a:r>
            <a:r>
              <a:rPr lang="de-DE" dirty="0" smtClean="0">
                <a:solidFill>
                  <a:srgbClr val="FFC000"/>
                </a:solidFill>
              </a:rPr>
              <a:t>Studienprogramme des Bibliothekswesens auf </a:t>
            </a:r>
            <a:r>
              <a:rPr lang="de-DE" dirty="0">
                <a:solidFill>
                  <a:srgbClr val="FFC000"/>
                </a:solidFill>
              </a:rPr>
              <a:t>der Philosophischen Fakultät entsprechen den Bologna-Reformen.</a:t>
            </a: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29</a:t>
            </a:fld>
            <a:endParaRPr lang="sl-SI" dirty="0">
              <a:solidFill>
                <a:prstClr val="white"/>
              </a:solidFill>
            </a:endParaRPr>
          </a:p>
        </p:txBody>
      </p:sp>
      <p:sp>
        <p:nvSpPr>
          <p:cNvPr id="5" name="Naslov 4"/>
          <p:cNvSpPr>
            <a:spLocks noGrp="1"/>
          </p:cNvSpPr>
          <p:nvPr>
            <p:ph type="title"/>
          </p:nvPr>
        </p:nvSpPr>
        <p:spPr/>
        <p:txBody>
          <a:bodyPr>
            <a:normAutofit/>
          </a:bodyPr>
          <a:lstStyle/>
          <a:p>
            <a:pPr algn="ct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039850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lnSpcReduction="10000"/>
          </a:bodyPr>
          <a:lstStyle/>
          <a:p>
            <a:r>
              <a:rPr lang="de-DE" dirty="0" smtClean="0">
                <a:solidFill>
                  <a:srgbClr val="FFC000"/>
                </a:solidFill>
              </a:rPr>
              <a:t>Schon im Jahre 1568 wurde in Ljubljana eine protestantische Bibliothek eingerichtet. </a:t>
            </a:r>
            <a:r>
              <a:rPr lang="de-DE" dirty="0" err="1" smtClean="0">
                <a:solidFill>
                  <a:srgbClr val="FFC000"/>
                </a:solidFill>
              </a:rPr>
              <a:t>Primož</a:t>
            </a:r>
            <a:r>
              <a:rPr lang="de-DE" dirty="0" smtClean="0">
                <a:solidFill>
                  <a:srgbClr val="FFC000"/>
                </a:solidFill>
              </a:rPr>
              <a:t> </a:t>
            </a:r>
            <a:r>
              <a:rPr lang="de-DE" dirty="0" err="1" smtClean="0">
                <a:solidFill>
                  <a:srgbClr val="FFC000"/>
                </a:solidFill>
              </a:rPr>
              <a:t>Trubar</a:t>
            </a:r>
            <a:r>
              <a:rPr lang="de-DE" dirty="0" smtClean="0">
                <a:solidFill>
                  <a:srgbClr val="FFC000"/>
                </a:solidFill>
              </a:rPr>
              <a:t> spendete seine Bibliothek der protestantischen Schule, und andere Protestanten vermehrten diese Bibliothek mit </a:t>
            </a:r>
            <a:r>
              <a:rPr lang="de-DE" sz="2600" dirty="0">
                <a:solidFill>
                  <a:srgbClr val="FFC000"/>
                </a:solidFill>
              </a:rPr>
              <a:t>ihren</a:t>
            </a:r>
            <a:r>
              <a:rPr lang="de-DE" dirty="0" smtClean="0">
                <a:solidFill>
                  <a:srgbClr val="FFC000"/>
                </a:solidFill>
              </a:rPr>
              <a:t> Gaben. In gewissem Sinne war d</a:t>
            </a:r>
            <a:r>
              <a:rPr lang="sl-SI" dirty="0" smtClean="0">
                <a:solidFill>
                  <a:srgbClr val="FFC000"/>
                </a:solidFill>
              </a:rPr>
              <a:t>a</a:t>
            </a:r>
            <a:r>
              <a:rPr lang="de-DE" dirty="0" smtClean="0">
                <a:solidFill>
                  <a:srgbClr val="FFC000"/>
                </a:solidFill>
              </a:rPr>
              <a:t>s vielleicht die erste öffentliche Bibliothek in Slowenien, obwohl sich der Kreis der Nutzer auf protestantische Priester, Lehrer und Bürger </a:t>
            </a:r>
            <a:r>
              <a:rPr lang="de-DE" sz="2600" dirty="0">
                <a:solidFill>
                  <a:srgbClr val="FFC000"/>
                </a:solidFill>
              </a:rPr>
              <a:t>beschränkte</a:t>
            </a:r>
            <a:r>
              <a:rPr lang="de-DE" dirty="0" smtClean="0">
                <a:solidFill>
                  <a:srgbClr val="FFC000"/>
                </a:solidFill>
              </a:rPr>
              <a:t>.</a:t>
            </a:r>
          </a:p>
          <a:p>
            <a:r>
              <a:rPr lang="de-DE" dirty="0" smtClean="0">
                <a:solidFill>
                  <a:srgbClr val="FFC000"/>
                </a:solidFill>
              </a:rPr>
              <a:t>Zur </a:t>
            </a:r>
            <a:r>
              <a:rPr lang="de-DE" dirty="0">
                <a:solidFill>
                  <a:srgbClr val="FFC000"/>
                </a:solidFill>
              </a:rPr>
              <a:t>Zeit der Gegenreformation konfiszierte Bischof </a:t>
            </a:r>
            <a:r>
              <a:rPr lang="de-DE" dirty="0" err="1">
                <a:solidFill>
                  <a:srgbClr val="FFC000"/>
                </a:solidFill>
              </a:rPr>
              <a:t>Hren</a:t>
            </a:r>
            <a:r>
              <a:rPr lang="de-DE" dirty="0">
                <a:solidFill>
                  <a:srgbClr val="FFC000"/>
                </a:solidFill>
              </a:rPr>
              <a:t> </a:t>
            </a:r>
            <a:r>
              <a:rPr lang="sl-SI" dirty="0" smtClean="0">
                <a:solidFill>
                  <a:srgbClr val="FFC000"/>
                </a:solidFill>
              </a:rPr>
              <a:t>(</a:t>
            </a:r>
            <a:r>
              <a:rPr lang="sl-SI" dirty="0" err="1" smtClean="0">
                <a:solidFill>
                  <a:srgbClr val="FFC000"/>
                </a:solidFill>
              </a:rPr>
              <a:t>Chron</a:t>
            </a:r>
            <a:r>
              <a:rPr lang="sl-SI" dirty="0" smtClean="0">
                <a:solidFill>
                  <a:srgbClr val="FFC000"/>
                </a:solidFill>
              </a:rPr>
              <a:t>) </a:t>
            </a:r>
            <a:r>
              <a:rPr lang="de-DE" dirty="0" smtClean="0">
                <a:solidFill>
                  <a:srgbClr val="FFC000"/>
                </a:solidFill>
              </a:rPr>
              <a:t>diese </a:t>
            </a:r>
            <a:r>
              <a:rPr lang="de-DE" dirty="0">
                <a:solidFill>
                  <a:srgbClr val="FFC000"/>
                </a:solidFill>
              </a:rPr>
              <a:t>Bibliothek und </a:t>
            </a:r>
            <a:r>
              <a:rPr lang="sl-SI" dirty="0" err="1" smtClean="0">
                <a:solidFill>
                  <a:srgbClr val="FFC000"/>
                </a:solidFill>
              </a:rPr>
              <a:t>sie</a:t>
            </a:r>
            <a:r>
              <a:rPr lang="sl-SI" dirty="0" smtClean="0">
                <a:solidFill>
                  <a:srgbClr val="FFC000"/>
                </a:solidFill>
              </a:rPr>
              <a:t> </a:t>
            </a:r>
            <a:r>
              <a:rPr lang="de-DE" dirty="0" smtClean="0">
                <a:solidFill>
                  <a:srgbClr val="FFC000"/>
                </a:solidFill>
              </a:rPr>
              <a:t>wurde </a:t>
            </a:r>
            <a:r>
              <a:rPr lang="de-DE" dirty="0">
                <a:solidFill>
                  <a:srgbClr val="FFC000"/>
                </a:solidFill>
              </a:rPr>
              <a:t>anschließend in die Diözesanbibliothek in </a:t>
            </a:r>
            <a:r>
              <a:rPr lang="de-DE" dirty="0" err="1">
                <a:solidFill>
                  <a:srgbClr val="FFC000"/>
                </a:solidFill>
              </a:rPr>
              <a:t>Gornji</a:t>
            </a:r>
            <a:r>
              <a:rPr lang="de-DE" dirty="0">
                <a:solidFill>
                  <a:srgbClr val="FFC000"/>
                </a:solidFill>
              </a:rPr>
              <a:t> Grad </a:t>
            </a:r>
            <a:r>
              <a:rPr lang="sl-SI" dirty="0" smtClean="0">
                <a:solidFill>
                  <a:srgbClr val="FFC000"/>
                </a:solidFill>
              </a:rPr>
              <a:t>(</a:t>
            </a:r>
            <a:r>
              <a:rPr lang="sl-SI" dirty="0" err="1" smtClean="0">
                <a:solidFill>
                  <a:srgbClr val="FFC000"/>
                </a:solidFill>
              </a:rPr>
              <a:t>Oberburg</a:t>
            </a:r>
            <a:r>
              <a:rPr lang="sl-SI" dirty="0" smtClean="0">
                <a:solidFill>
                  <a:srgbClr val="FFC000"/>
                </a:solidFill>
              </a:rPr>
              <a:t>) </a:t>
            </a:r>
            <a:r>
              <a:rPr lang="de-DE" dirty="0" smtClean="0">
                <a:solidFill>
                  <a:srgbClr val="FFC000"/>
                </a:solidFill>
              </a:rPr>
              <a:t>überführt</a:t>
            </a:r>
            <a:r>
              <a:rPr lang="de-DE" dirty="0">
                <a:solidFill>
                  <a:srgbClr val="FFC000"/>
                </a:solidFill>
              </a:rPr>
              <a:t>. Filip </a:t>
            </a:r>
            <a:r>
              <a:rPr lang="de-DE" dirty="0" err="1">
                <a:solidFill>
                  <a:srgbClr val="FFC000"/>
                </a:solidFill>
              </a:rPr>
              <a:t>Terpin</a:t>
            </a:r>
            <a:r>
              <a:rPr lang="de-DE" dirty="0">
                <a:solidFill>
                  <a:srgbClr val="FFC000"/>
                </a:solidFill>
              </a:rPr>
              <a:t> hat 1655 den ältesten erhaltenen Katalog in Slowenien zusammengestellt. Im Jahre 1798 </a:t>
            </a:r>
            <a:r>
              <a:rPr lang="de-DE" dirty="0" smtClean="0">
                <a:solidFill>
                  <a:srgbClr val="FFC000"/>
                </a:solidFill>
              </a:rPr>
              <a:t>sind </a:t>
            </a:r>
            <a:r>
              <a:rPr lang="de-DE" dirty="0">
                <a:solidFill>
                  <a:srgbClr val="FFC000"/>
                </a:solidFill>
              </a:rPr>
              <a:t>die erhaltenen Bücher in die </a:t>
            </a:r>
            <a:r>
              <a:rPr lang="de-DE" dirty="0" err="1">
                <a:solidFill>
                  <a:srgbClr val="FFC000"/>
                </a:solidFill>
              </a:rPr>
              <a:t>Lyceum</a:t>
            </a:r>
            <a:r>
              <a:rPr lang="de-DE" dirty="0">
                <a:solidFill>
                  <a:srgbClr val="FFC000"/>
                </a:solidFill>
              </a:rPr>
              <a:t>-Bibliothek </a:t>
            </a:r>
            <a:r>
              <a:rPr lang="de-DE" dirty="0" smtClean="0">
                <a:solidFill>
                  <a:srgbClr val="FFC000"/>
                </a:solidFill>
              </a:rPr>
              <a:t>Ljubljana gekommen, </a:t>
            </a:r>
            <a:r>
              <a:rPr lang="de-DE" dirty="0">
                <a:solidFill>
                  <a:srgbClr val="FFC000"/>
                </a:solidFill>
              </a:rPr>
              <a:t>die Vorgängerin der </a:t>
            </a:r>
            <a:r>
              <a:rPr lang="de-DE" sz="2600" dirty="0">
                <a:solidFill>
                  <a:srgbClr val="FFC000"/>
                </a:solidFill>
              </a:rPr>
              <a:t>heutigen</a:t>
            </a:r>
            <a:r>
              <a:rPr lang="de-DE" dirty="0" smtClean="0">
                <a:solidFill>
                  <a:srgbClr val="FFC000"/>
                </a:solidFill>
              </a:rPr>
              <a:t> </a:t>
            </a:r>
            <a:r>
              <a:rPr lang="de-DE" sz="2600" dirty="0">
                <a:solidFill>
                  <a:srgbClr val="FFC000"/>
                </a:solidFill>
              </a:rPr>
              <a:t>National-</a:t>
            </a:r>
            <a:r>
              <a:rPr lang="de-DE" dirty="0" smtClean="0">
                <a:solidFill>
                  <a:srgbClr val="FFC000"/>
                </a:solidFill>
              </a:rPr>
              <a:t> </a:t>
            </a:r>
            <a:r>
              <a:rPr lang="de-DE" dirty="0">
                <a:solidFill>
                  <a:srgbClr val="FFC000"/>
                </a:solidFill>
              </a:rPr>
              <a:t>und </a:t>
            </a:r>
            <a:r>
              <a:rPr lang="de-DE" sz="2600" dirty="0">
                <a:solidFill>
                  <a:srgbClr val="FFC000"/>
                </a:solidFill>
              </a:rPr>
              <a:t>Universitätsbibliothek</a:t>
            </a:r>
            <a:r>
              <a:rPr lang="de-DE" dirty="0">
                <a:solidFill>
                  <a:srgbClr val="FFC000"/>
                </a:solidFill>
              </a:rPr>
              <a:t>.</a:t>
            </a:r>
          </a:p>
          <a:p>
            <a:endParaRPr lang="sl-SI" dirty="0"/>
          </a:p>
        </p:txBody>
      </p:sp>
      <p:sp>
        <p:nvSpPr>
          <p:cNvPr id="3" name="Ograda datuma 2"/>
          <p:cNvSpPr>
            <a:spLocks noGrp="1"/>
          </p:cNvSpPr>
          <p:nvPr>
            <p:ph type="dt" sz="half" idx="10"/>
          </p:nvPr>
        </p:nvSpPr>
        <p:spPr/>
        <p:txBody>
          <a:bodyPr/>
          <a:lstStyle/>
          <a:p>
            <a:endParaRPr lang="sl-SI" dirty="0"/>
          </a:p>
        </p:txBody>
      </p:sp>
      <p:sp>
        <p:nvSpPr>
          <p:cNvPr id="4" name="Ograda številke diapozitiva 3"/>
          <p:cNvSpPr>
            <a:spLocks noGrp="1"/>
          </p:cNvSpPr>
          <p:nvPr>
            <p:ph type="sldNum" sz="quarter" idx="4"/>
          </p:nvPr>
        </p:nvSpPr>
        <p:spPr/>
        <p:txBody>
          <a:bodyPr/>
          <a:lstStyle/>
          <a:p>
            <a:fld id="{8A3F8E0E-57B0-4669-9767-DB5646771F29}" type="slidenum">
              <a:rPr lang="sl-SI" smtClean="0"/>
              <a:pPr/>
              <a:t>3</a:t>
            </a:fld>
            <a:endParaRPr lang="sl-SI" dirty="0"/>
          </a:p>
        </p:txBody>
      </p:sp>
      <p:sp>
        <p:nvSpPr>
          <p:cNvPr id="5" name="Naslov 4"/>
          <p:cNvSpPr>
            <a:spLocks noGrp="1"/>
          </p:cNvSpPr>
          <p:nvPr>
            <p:ph type="title"/>
          </p:nvPr>
        </p:nvSpPr>
        <p:spPr/>
        <p:txBody>
          <a:bodyPr>
            <a:normAutofit/>
          </a:bodyPr>
          <a:lstStyle/>
          <a:p>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p>
        </p:txBody>
      </p:sp>
      <p:sp>
        <p:nvSpPr>
          <p:cNvPr id="6" name="Ograda noge 5"/>
          <p:cNvSpPr>
            <a:spLocks noGrp="1"/>
          </p:cNvSpPr>
          <p:nvPr>
            <p:ph type="ftr" sz="quarter" idx="3"/>
          </p:nvPr>
        </p:nvSpPr>
        <p:spPr/>
        <p:txBody>
          <a:bodyPr/>
          <a:lstStyle/>
          <a:p>
            <a:endParaRPr lang="sl-SI" dirty="0"/>
          </a:p>
        </p:txBody>
      </p:sp>
    </p:spTree>
    <p:extLst>
      <p:ext uri="{BB962C8B-B14F-4D97-AF65-F5344CB8AC3E}">
        <p14:creationId xmlns:p14="http://schemas.microsoft.com/office/powerpoint/2010/main" val="329029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Das erste </a:t>
            </a:r>
            <a:r>
              <a:rPr lang="de-DE" dirty="0" smtClean="0">
                <a:solidFill>
                  <a:srgbClr val="FFC000"/>
                </a:solidFill>
              </a:rPr>
              <a:t>slowenische Bibliotheksgesetz </a:t>
            </a:r>
            <a:r>
              <a:rPr lang="de-DE" dirty="0">
                <a:solidFill>
                  <a:srgbClr val="FFC000"/>
                </a:solidFill>
              </a:rPr>
              <a:t>aus dem Jahre 1961 spricht </a:t>
            </a:r>
            <a:r>
              <a:rPr lang="de-DE" dirty="0" err="1">
                <a:solidFill>
                  <a:srgbClr val="FFC000"/>
                </a:solidFill>
              </a:rPr>
              <a:t>űber</a:t>
            </a:r>
            <a:r>
              <a:rPr lang="de-DE" dirty="0">
                <a:solidFill>
                  <a:srgbClr val="FFC000"/>
                </a:solidFill>
              </a:rPr>
              <a:t> Bibliotheken, die </a:t>
            </a:r>
            <a:r>
              <a:rPr lang="de-DE" dirty="0" smtClean="0">
                <a:solidFill>
                  <a:srgbClr val="FFC000"/>
                </a:solidFill>
              </a:rPr>
              <a:t>autonome </a:t>
            </a:r>
            <a:r>
              <a:rPr lang="de-DE" dirty="0">
                <a:solidFill>
                  <a:srgbClr val="FFC000"/>
                </a:solidFill>
              </a:rPr>
              <a:t>Kultur- und Bildungseinrichtungen sind oder sich in der Zusammensetzung staatlicher Einrichtungen, Institutionen, Schulen, Wirtschafts- oder Sozialorganisationen befinden</a:t>
            </a:r>
            <a:r>
              <a:rPr lang="de-DE" dirty="0" smtClean="0">
                <a:solidFill>
                  <a:srgbClr val="FFC000"/>
                </a:solidFill>
              </a:rPr>
              <a:t>.</a:t>
            </a:r>
          </a:p>
          <a:p>
            <a:r>
              <a:rPr lang="de-DE" dirty="0">
                <a:solidFill>
                  <a:srgbClr val="FFC000"/>
                </a:solidFill>
              </a:rPr>
              <a:t>Das Gesetz befasst sich in erster Linie mit den formalen Formen der Einrichtung von Bibliotheken als Institutionen und der Bestimmung der Bibliotheksverwaltungsbehörden</a:t>
            </a:r>
            <a:r>
              <a:rPr lang="de-DE" dirty="0" smtClean="0">
                <a:solidFill>
                  <a:srgbClr val="FFC000"/>
                </a:solidFill>
              </a:rPr>
              <a:t>.</a:t>
            </a:r>
          </a:p>
          <a:p>
            <a:r>
              <a:rPr lang="de-DE" dirty="0">
                <a:solidFill>
                  <a:srgbClr val="FFC000"/>
                </a:solidFill>
              </a:rPr>
              <a:t> Im Gesetz gibt es keine Bestimmungen über den Inhalt von Bibliotheksaktivitäten, noch über das Material und die Organisation der Bibliothek.</a:t>
            </a:r>
            <a:endParaRPr lang="de-DE" dirty="0" smtClean="0">
              <a:solidFill>
                <a:srgbClr val="FFC000"/>
              </a:solidFill>
            </a:endParaRP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30</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392527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Das Bibliotheksgesetz </a:t>
            </a:r>
            <a:r>
              <a:rPr lang="de-DE" dirty="0" smtClean="0">
                <a:solidFill>
                  <a:srgbClr val="FFC000"/>
                </a:solidFill>
              </a:rPr>
              <a:t>aus dem Jahre </a:t>
            </a:r>
            <a:r>
              <a:rPr lang="de-DE" dirty="0">
                <a:solidFill>
                  <a:srgbClr val="FFC000"/>
                </a:solidFill>
              </a:rPr>
              <a:t>1965 teilt die Bibliotheken </a:t>
            </a:r>
            <a:r>
              <a:rPr lang="de-DE" sz="2600" dirty="0">
                <a:solidFill>
                  <a:srgbClr val="FFC000"/>
                </a:solidFill>
              </a:rPr>
              <a:t>in</a:t>
            </a:r>
            <a:r>
              <a:rPr lang="de-DE" dirty="0" smtClean="0">
                <a:solidFill>
                  <a:srgbClr val="FFC000"/>
                </a:solidFill>
              </a:rPr>
              <a:t> autonome </a:t>
            </a:r>
            <a:r>
              <a:rPr lang="de-DE" dirty="0">
                <a:solidFill>
                  <a:srgbClr val="FFC000"/>
                </a:solidFill>
              </a:rPr>
              <a:t>und selbstverwaltete Institutionen und andere, die von staatlichen Stellen und anderen Organisationen als interne Organisationseinheiten </a:t>
            </a:r>
            <a:r>
              <a:rPr lang="de-DE" dirty="0" err="1">
                <a:solidFill>
                  <a:srgbClr val="FFC000"/>
                </a:solidFill>
              </a:rPr>
              <a:t>gegrűndet</a:t>
            </a:r>
            <a:r>
              <a:rPr lang="de-DE" dirty="0">
                <a:solidFill>
                  <a:srgbClr val="FFC000"/>
                </a:solidFill>
              </a:rPr>
              <a:t> sind. </a:t>
            </a:r>
            <a:endParaRPr lang="de-DE" dirty="0" smtClean="0">
              <a:solidFill>
                <a:srgbClr val="FFC000"/>
              </a:solidFill>
            </a:endParaRPr>
          </a:p>
          <a:p>
            <a:r>
              <a:rPr lang="de-DE" dirty="0" smtClean="0">
                <a:solidFill>
                  <a:srgbClr val="FFC000"/>
                </a:solidFill>
              </a:rPr>
              <a:t>Es </a:t>
            </a:r>
            <a:r>
              <a:rPr lang="de-DE" dirty="0">
                <a:solidFill>
                  <a:srgbClr val="FFC000"/>
                </a:solidFill>
              </a:rPr>
              <a:t>gab keine Aufteilung in verschiedene Arten von Bibliotheken</a:t>
            </a:r>
            <a:r>
              <a:rPr lang="de-DE" dirty="0" smtClean="0">
                <a:solidFill>
                  <a:srgbClr val="FFC000"/>
                </a:solidFill>
              </a:rPr>
              <a:t>.</a:t>
            </a:r>
          </a:p>
          <a:p>
            <a:r>
              <a:rPr lang="de-DE" dirty="0">
                <a:solidFill>
                  <a:srgbClr val="FFC000"/>
                </a:solidFill>
              </a:rPr>
              <a:t>Auch dieses Gesetz behandelt nicht den Inhalt des </a:t>
            </a:r>
            <a:r>
              <a:rPr lang="de-DE" dirty="0" smtClean="0">
                <a:solidFill>
                  <a:srgbClr val="FFC000"/>
                </a:solidFill>
              </a:rPr>
              <a:t>Bibliothekswesens, </a:t>
            </a:r>
            <a:r>
              <a:rPr lang="de-DE" dirty="0">
                <a:solidFill>
                  <a:srgbClr val="FFC000"/>
                </a:solidFill>
              </a:rPr>
              <a:t>es enthält keine Regeln, die sich auf die professionelle Arbeit der Bibliothek beziehen. </a:t>
            </a:r>
            <a:r>
              <a:rPr lang="de-DE" sz="2600" dirty="0">
                <a:solidFill>
                  <a:srgbClr val="FFC000"/>
                </a:solidFill>
              </a:rPr>
              <a:t>Es</a:t>
            </a:r>
            <a:r>
              <a:rPr lang="de-DE" dirty="0" smtClean="0">
                <a:solidFill>
                  <a:srgbClr val="FFC000"/>
                </a:solidFill>
              </a:rPr>
              <a:t> reflektiert </a:t>
            </a:r>
            <a:r>
              <a:rPr lang="de-DE" dirty="0">
                <a:solidFill>
                  <a:srgbClr val="FFC000"/>
                </a:solidFill>
              </a:rPr>
              <a:t>angesichts der organisatorischen Veränderungen in der damaligen Gesellschaft lediglich die neue Terminologie in veränderten sozialen Beziehungen.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31</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792633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447869" y="1114425"/>
            <a:ext cx="11404693" cy="5184775"/>
          </a:xfrm>
        </p:spPr>
        <p:txBody>
          <a:bodyPr>
            <a:normAutofit/>
          </a:bodyPr>
          <a:lstStyle/>
          <a:p>
            <a:r>
              <a:rPr lang="de-DE" sz="3200" dirty="0">
                <a:solidFill>
                  <a:srgbClr val="FFC000"/>
                </a:solidFill>
              </a:rPr>
              <a:t>Das Bibliotheksgesetz von 1982 markiert eine große Veränderung in der Regulierung des Bibliothekswesens in Slowenien. </a:t>
            </a:r>
            <a:r>
              <a:rPr lang="de-DE" sz="3200" dirty="0" smtClean="0">
                <a:solidFill>
                  <a:srgbClr val="FFC000"/>
                </a:solidFill>
              </a:rPr>
              <a:t>Bibliotheken </a:t>
            </a:r>
            <a:r>
              <a:rPr lang="de-DE" sz="3200" dirty="0">
                <a:solidFill>
                  <a:srgbClr val="FFC000"/>
                </a:solidFill>
              </a:rPr>
              <a:t>werden</a:t>
            </a:r>
            <a:r>
              <a:rPr lang="de-DE" sz="3200" dirty="0" smtClean="0">
                <a:solidFill>
                  <a:srgbClr val="FFC000"/>
                </a:solidFill>
              </a:rPr>
              <a:t> als </a:t>
            </a:r>
            <a:r>
              <a:rPr lang="de-DE" sz="3200" dirty="0">
                <a:solidFill>
                  <a:srgbClr val="FFC000"/>
                </a:solidFill>
              </a:rPr>
              <a:t>System betrachtet</a:t>
            </a:r>
            <a:r>
              <a:rPr lang="de-DE" sz="3200" dirty="0" smtClean="0">
                <a:solidFill>
                  <a:srgbClr val="FFC000"/>
                </a:solidFill>
              </a:rPr>
              <a:t>.</a:t>
            </a:r>
          </a:p>
          <a:p>
            <a:r>
              <a:rPr lang="de-DE" sz="3200" dirty="0">
                <a:solidFill>
                  <a:srgbClr val="FFC000"/>
                </a:solidFill>
              </a:rPr>
              <a:t>Das Bibliotheks- und Informationssystem Sloweniens bestand aus National- und Universitätsbibliothek, öffentlichen, speziellen, Hochschul- und </a:t>
            </a:r>
            <a:r>
              <a:rPr lang="de-DE" sz="3200" dirty="0" smtClean="0">
                <a:solidFill>
                  <a:srgbClr val="FFC000"/>
                </a:solidFill>
              </a:rPr>
              <a:t>Schulbibliotheken</a:t>
            </a:r>
            <a:r>
              <a:rPr lang="de-DE" sz="3200" dirty="0">
                <a:solidFill>
                  <a:srgbClr val="FFC000"/>
                </a:solidFill>
              </a:rPr>
              <a:t>.</a:t>
            </a:r>
          </a:p>
          <a:p>
            <a:r>
              <a:rPr lang="de-DE" sz="3200" dirty="0" smtClean="0">
                <a:solidFill>
                  <a:srgbClr val="FFC000"/>
                </a:solidFill>
              </a:rPr>
              <a:t>Das </a:t>
            </a:r>
            <a:r>
              <a:rPr lang="de-DE" sz="3200" dirty="0">
                <a:solidFill>
                  <a:srgbClr val="FFC000"/>
                </a:solidFill>
              </a:rPr>
              <a:t>Gesetz regelt Bibliotheksaktivitäten, Aufgaben und Organisation von Bibliotheken, Geschäfts- und Bibliotheksmanagement sowie spezielle Aufgaben von </a:t>
            </a:r>
            <a:r>
              <a:rPr lang="de-DE" sz="3200" dirty="0" smtClean="0">
                <a:solidFill>
                  <a:srgbClr val="FFC000"/>
                </a:solidFill>
              </a:rPr>
              <a:t>regionalen </a:t>
            </a:r>
            <a:r>
              <a:rPr lang="sl-SI" sz="3200" dirty="0" smtClean="0">
                <a:solidFill>
                  <a:srgbClr val="FFC000"/>
                </a:solidFill>
              </a:rPr>
              <a:t>B</a:t>
            </a:r>
            <a:r>
              <a:rPr lang="de-DE" sz="3200" dirty="0" err="1" smtClean="0">
                <a:solidFill>
                  <a:srgbClr val="FFC000"/>
                </a:solidFill>
              </a:rPr>
              <a:t>ibliotheken</a:t>
            </a:r>
            <a:r>
              <a:rPr lang="de-DE" dirty="0" smtClean="0">
                <a:solidFill>
                  <a:srgbClr val="FFC000"/>
                </a:solidFill>
              </a:rPr>
              <a:t>.</a:t>
            </a:r>
          </a:p>
          <a:p>
            <a:pPr marL="0" indent="0">
              <a:buNone/>
            </a:pP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32</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4074201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sz="2600" dirty="0">
                <a:solidFill>
                  <a:srgbClr val="FFC000"/>
                </a:solidFill>
              </a:rPr>
              <a:t>Das</a:t>
            </a:r>
            <a:r>
              <a:rPr lang="de-DE" dirty="0" smtClean="0">
                <a:solidFill>
                  <a:srgbClr val="FFC000"/>
                </a:solidFill>
              </a:rPr>
              <a:t> Bibliothekswesen </a:t>
            </a:r>
            <a:r>
              <a:rPr lang="de-DE" dirty="0">
                <a:solidFill>
                  <a:srgbClr val="FFC000"/>
                </a:solidFill>
              </a:rPr>
              <a:t>ist nach diesem Gesetz systematische Sammlung, professionelle Verarbeitung, Erhaltung und Präsentation von Bibliotheksmaterial.</a:t>
            </a:r>
          </a:p>
          <a:p>
            <a:r>
              <a:rPr lang="de-DE" dirty="0">
                <a:solidFill>
                  <a:srgbClr val="FFC000"/>
                </a:solidFill>
              </a:rPr>
              <a:t>Die Bibliothek ermöglicht die Verwendung von Bibliotheksmaterial,   und führt andere bibliografische, Informations-, Dokumentations- und Kommunikationsarbeiten für die Öffentlichkeit durch</a:t>
            </a:r>
            <a:r>
              <a:rPr lang="de-DE" dirty="0" smtClean="0">
                <a:solidFill>
                  <a:srgbClr val="FFC000"/>
                </a:solidFill>
              </a:rPr>
              <a:t>.</a:t>
            </a:r>
          </a:p>
          <a:p>
            <a:r>
              <a:rPr lang="de-DE" dirty="0">
                <a:solidFill>
                  <a:srgbClr val="FFC000"/>
                </a:solidFill>
              </a:rPr>
              <a:t>Das Gesetz aus dem Jahre 1982 definiert sehr genau die Arten von Bibliotheksmaterialien, </a:t>
            </a:r>
            <a:r>
              <a:rPr lang="de-DE" dirty="0" smtClean="0">
                <a:solidFill>
                  <a:srgbClr val="FFC000"/>
                </a:solidFill>
              </a:rPr>
              <a:t>die die </a:t>
            </a:r>
            <a:r>
              <a:rPr lang="de-DE" dirty="0">
                <a:solidFill>
                  <a:srgbClr val="FFC000"/>
                </a:solidFill>
              </a:rPr>
              <a:t>Bibliotheken zu dieser Zeit hatten.</a:t>
            </a:r>
          </a:p>
          <a:p>
            <a:r>
              <a:rPr lang="de-DE" dirty="0">
                <a:solidFill>
                  <a:srgbClr val="FFC000"/>
                </a:solidFill>
              </a:rPr>
              <a:t>Die Tätigkeit der Bibliotheken ist auf die Erziehung, die Entwicklung der beruflichen und wissenschaftlichen Arbeit, den Wissenstransfer und die Befriedigung der kulturellen Bedürfnisse der arbeitenden Bevölkerung </a:t>
            </a:r>
            <a:r>
              <a:rPr lang="de-DE" dirty="0" smtClean="0">
                <a:solidFill>
                  <a:srgbClr val="FFC000"/>
                </a:solidFill>
              </a:rPr>
              <a:t>ausgerichtet</a:t>
            </a:r>
            <a:r>
              <a:rPr lang="de-DE" dirty="0">
                <a:solidFill>
                  <a:srgbClr val="FFC000"/>
                </a:solidFill>
              </a:rPr>
              <a:t>.</a:t>
            </a:r>
          </a:p>
          <a:p>
            <a:endParaRPr lang="de-DE" dirty="0">
              <a:solidFill>
                <a:srgbClr val="FFC000"/>
              </a:solidFill>
            </a:endParaRP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33</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239112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872359" y="1114425"/>
            <a:ext cx="10980203" cy="5184775"/>
          </a:xfrm>
        </p:spPr>
        <p:txBody>
          <a:bodyPr>
            <a:normAutofit/>
          </a:bodyPr>
          <a:lstStyle/>
          <a:p>
            <a:r>
              <a:rPr lang="de-DE" dirty="0" smtClean="0">
                <a:solidFill>
                  <a:srgbClr val="FFC000"/>
                </a:solidFill>
              </a:rPr>
              <a:t>Das Bibliothekswesen war </a:t>
            </a:r>
            <a:r>
              <a:rPr lang="de-DE" dirty="0">
                <a:solidFill>
                  <a:srgbClr val="FFC000"/>
                </a:solidFill>
              </a:rPr>
              <a:t>von besonderer gesellschaftlicher Bedeutung.</a:t>
            </a:r>
          </a:p>
          <a:p>
            <a:r>
              <a:rPr lang="de-DE" dirty="0">
                <a:solidFill>
                  <a:srgbClr val="FFC000"/>
                </a:solidFill>
              </a:rPr>
              <a:t>Zu dieser Zeit hatten wir in Slowenien Sozialismus</a:t>
            </a:r>
            <a:r>
              <a:rPr lang="de-DE" dirty="0" smtClean="0">
                <a:solidFill>
                  <a:srgbClr val="FFC000"/>
                </a:solidFill>
              </a:rPr>
              <a:t>.</a:t>
            </a:r>
            <a:endParaRPr lang="sl-SI" dirty="0" smtClean="0">
              <a:solidFill>
                <a:srgbClr val="FFC000"/>
              </a:solidFill>
            </a:endParaRPr>
          </a:p>
          <a:p>
            <a:r>
              <a:rPr lang="de-DE" dirty="0">
                <a:solidFill>
                  <a:srgbClr val="FFC000"/>
                </a:solidFill>
              </a:rPr>
              <a:t>Nach diesem Gesetz waren Bibliotheken Organisationen, die das Bibliothekswesen als Haupttätigkeit ausüben. Bibliotheken </a:t>
            </a:r>
            <a:r>
              <a:rPr lang="de-DE" sz="2600" dirty="0">
                <a:solidFill>
                  <a:srgbClr val="FFC000"/>
                </a:solidFill>
              </a:rPr>
              <a:t>konnten</a:t>
            </a:r>
            <a:r>
              <a:rPr lang="de-DE" dirty="0" smtClean="0">
                <a:solidFill>
                  <a:srgbClr val="FFC000"/>
                </a:solidFill>
              </a:rPr>
              <a:t> </a:t>
            </a:r>
            <a:r>
              <a:rPr lang="de-DE" dirty="0">
                <a:solidFill>
                  <a:srgbClr val="FFC000"/>
                </a:solidFill>
              </a:rPr>
              <a:t>auch als Organisationseinheiten innerhalb von Kultur-, Bildungs- und anderen Organisationen oder staatlichen Körpern organisiert werden.</a:t>
            </a:r>
            <a:endParaRPr lang="sl-SI" dirty="0" smtClean="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34</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579277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Das Gesetz aus dem Jahre 1982 </a:t>
            </a:r>
            <a:r>
              <a:rPr lang="de-DE" dirty="0" smtClean="0">
                <a:solidFill>
                  <a:srgbClr val="FFC000"/>
                </a:solidFill>
              </a:rPr>
              <a:t>definiert </a:t>
            </a:r>
          </a:p>
          <a:p>
            <a:r>
              <a:rPr lang="de-DE" dirty="0" smtClean="0">
                <a:solidFill>
                  <a:srgbClr val="FFC000"/>
                </a:solidFill>
              </a:rPr>
              <a:t> </a:t>
            </a:r>
            <a:r>
              <a:rPr lang="sl-SI" dirty="0" smtClean="0">
                <a:solidFill>
                  <a:srgbClr val="FFC000"/>
                </a:solidFill>
              </a:rPr>
              <a:t> </a:t>
            </a:r>
            <a:r>
              <a:rPr lang="sl-SI" dirty="0" err="1" smtClean="0">
                <a:solidFill>
                  <a:srgbClr val="FFC000"/>
                </a:solidFill>
              </a:rPr>
              <a:t>das</a:t>
            </a:r>
            <a:r>
              <a:rPr lang="sl-SI" dirty="0" smtClean="0">
                <a:solidFill>
                  <a:srgbClr val="FFC000"/>
                </a:solidFill>
              </a:rPr>
              <a:t> </a:t>
            </a:r>
            <a:r>
              <a:rPr lang="sl-SI" dirty="0" err="1" smtClean="0">
                <a:solidFill>
                  <a:srgbClr val="FFC000"/>
                </a:solidFill>
              </a:rPr>
              <a:t>System</a:t>
            </a:r>
            <a:r>
              <a:rPr lang="sl-SI" dirty="0" smtClean="0">
                <a:solidFill>
                  <a:srgbClr val="FFC000"/>
                </a:solidFill>
              </a:rPr>
              <a:t> von  </a:t>
            </a:r>
            <a:r>
              <a:rPr lang="sl-SI" dirty="0" err="1" smtClean="0">
                <a:solidFill>
                  <a:srgbClr val="FFC000"/>
                </a:solidFill>
              </a:rPr>
              <a:t>Bibliotheken</a:t>
            </a:r>
            <a:r>
              <a:rPr lang="sl-SI" dirty="0" smtClean="0">
                <a:solidFill>
                  <a:srgbClr val="FFC000"/>
                </a:solidFill>
              </a:rPr>
              <a:t> </a:t>
            </a:r>
            <a:r>
              <a:rPr lang="sl-SI" dirty="0" err="1" smtClean="0">
                <a:solidFill>
                  <a:srgbClr val="FFC000"/>
                </a:solidFill>
              </a:rPr>
              <a:t>als</a:t>
            </a:r>
            <a:r>
              <a:rPr lang="sl-SI" dirty="0" smtClean="0">
                <a:solidFill>
                  <a:srgbClr val="FFC000"/>
                </a:solidFill>
              </a:rPr>
              <a:t> </a:t>
            </a:r>
            <a:r>
              <a:rPr lang="sl-SI" dirty="0" err="1" smtClean="0">
                <a:solidFill>
                  <a:srgbClr val="FFC000"/>
                </a:solidFill>
              </a:rPr>
              <a:t>System</a:t>
            </a:r>
            <a:r>
              <a:rPr lang="sl-SI" dirty="0" smtClean="0">
                <a:solidFill>
                  <a:srgbClr val="FFC000"/>
                </a:solidFill>
              </a:rPr>
              <a:t> von:</a:t>
            </a:r>
          </a:p>
          <a:p>
            <a:r>
              <a:rPr lang="sl-SI" dirty="0">
                <a:solidFill>
                  <a:srgbClr val="FFC000"/>
                </a:solidFill>
              </a:rPr>
              <a:t>- </a:t>
            </a:r>
            <a:r>
              <a:rPr lang="sl-SI" dirty="0" err="1" smtClean="0">
                <a:solidFill>
                  <a:srgbClr val="FFC000"/>
                </a:solidFill>
              </a:rPr>
              <a:t>öffentlichen</a:t>
            </a:r>
            <a:r>
              <a:rPr lang="sl-SI" dirty="0" smtClean="0">
                <a:solidFill>
                  <a:srgbClr val="FFC000"/>
                </a:solidFill>
              </a:rPr>
              <a:t> </a:t>
            </a:r>
            <a:r>
              <a:rPr lang="sl-SI" dirty="0" err="1" smtClean="0">
                <a:solidFill>
                  <a:srgbClr val="FFC000"/>
                </a:solidFill>
              </a:rPr>
              <a:t>Bibliotheken</a:t>
            </a:r>
            <a:r>
              <a:rPr lang="sl-SI" dirty="0" smtClean="0">
                <a:solidFill>
                  <a:srgbClr val="FFC000"/>
                </a:solidFill>
              </a:rPr>
              <a:t>,</a:t>
            </a:r>
          </a:p>
          <a:p>
            <a:r>
              <a:rPr lang="sl-SI" dirty="0" smtClean="0">
                <a:solidFill>
                  <a:srgbClr val="FFC000"/>
                </a:solidFill>
              </a:rPr>
              <a:t>- </a:t>
            </a:r>
            <a:r>
              <a:rPr lang="sl-SI" dirty="0" err="1" smtClean="0">
                <a:solidFill>
                  <a:srgbClr val="FFC000"/>
                </a:solidFill>
              </a:rPr>
              <a:t>Schulbibliotheken</a:t>
            </a:r>
            <a:r>
              <a:rPr lang="sl-SI" dirty="0" smtClean="0">
                <a:solidFill>
                  <a:srgbClr val="FFC000"/>
                </a:solidFill>
              </a:rPr>
              <a:t>,</a:t>
            </a:r>
          </a:p>
          <a:p>
            <a:r>
              <a:rPr lang="sl-SI" dirty="0" smtClean="0">
                <a:solidFill>
                  <a:srgbClr val="FFC000"/>
                </a:solidFill>
              </a:rPr>
              <a:t>- </a:t>
            </a:r>
            <a:r>
              <a:rPr lang="sl-SI" dirty="0" err="1" smtClean="0">
                <a:solidFill>
                  <a:srgbClr val="FFC000"/>
                </a:solidFill>
              </a:rPr>
              <a:t>Hochschul</a:t>
            </a:r>
            <a:r>
              <a:rPr lang="sl-SI" dirty="0" smtClean="0">
                <a:solidFill>
                  <a:srgbClr val="FFC000"/>
                </a:solidFill>
              </a:rPr>
              <a:t>- </a:t>
            </a:r>
            <a:r>
              <a:rPr lang="sl-SI" dirty="0">
                <a:solidFill>
                  <a:srgbClr val="FFC000"/>
                </a:solidFill>
              </a:rPr>
              <a:t>oder </a:t>
            </a:r>
            <a:r>
              <a:rPr lang="sl-SI" dirty="0" err="1" smtClean="0">
                <a:solidFill>
                  <a:srgbClr val="FFC000"/>
                </a:solidFill>
              </a:rPr>
              <a:t>Universitätsbibliotheken</a:t>
            </a:r>
            <a:r>
              <a:rPr lang="sl-SI" dirty="0" smtClean="0">
                <a:solidFill>
                  <a:srgbClr val="FFC000"/>
                </a:solidFill>
              </a:rPr>
              <a:t>,</a:t>
            </a:r>
          </a:p>
          <a:p>
            <a:r>
              <a:rPr lang="sl-SI" dirty="0" smtClean="0">
                <a:solidFill>
                  <a:srgbClr val="FFC000"/>
                </a:solidFill>
              </a:rPr>
              <a:t>- </a:t>
            </a:r>
            <a:r>
              <a:rPr lang="sl-SI" dirty="0" err="1" smtClean="0">
                <a:solidFill>
                  <a:srgbClr val="FFC000"/>
                </a:solidFill>
              </a:rPr>
              <a:t>Spezialbibliotheken</a:t>
            </a:r>
            <a:r>
              <a:rPr lang="sl-SI" dirty="0" smtClean="0">
                <a:solidFill>
                  <a:srgbClr val="FFC000"/>
                </a:solidFill>
              </a:rPr>
              <a:t>, </a:t>
            </a:r>
            <a:r>
              <a:rPr lang="sl-SI" dirty="0" err="1" smtClean="0">
                <a:solidFill>
                  <a:srgbClr val="FFC000"/>
                </a:solidFill>
              </a:rPr>
              <a:t>und</a:t>
            </a:r>
            <a:endParaRPr lang="sl-SI" dirty="0" smtClean="0">
              <a:solidFill>
                <a:srgbClr val="FFC000"/>
              </a:solidFill>
            </a:endParaRPr>
          </a:p>
          <a:p>
            <a:r>
              <a:rPr lang="sl-SI" dirty="0" smtClean="0">
                <a:solidFill>
                  <a:srgbClr val="FFC000"/>
                </a:solidFill>
              </a:rPr>
              <a:t>- </a:t>
            </a:r>
            <a:r>
              <a:rPr lang="sl-SI" dirty="0" err="1" smtClean="0">
                <a:solidFill>
                  <a:srgbClr val="FFC000"/>
                </a:solidFill>
              </a:rPr>
              <a:t>National</a:t>
            </a:r>
            <a:r>
              <a:rPr lang="sl-SI" dirty="0" smtClean="0">
                <a:solidFill>
                  <a:srgbClr val="FFC000"/>
                </a:solidFill>
              </a:rPr>
              <a:t>- </a:t>
            </a:r>
            <a:r>
              <a:rPr lang="sl-SI" dirty="0" err="1" smtClean="0">
                <a:solidFill>
                  <a:srgbClr val="FFC000"/>
                </a:solidFill>
              </a:rPr>
              <a:t>und</a:t>
            </a:r>
            <a:r>
              <a:rPr lang="sl-SI" dirty="0">
                <a:solidFill>
                  <a:srgbClr val="FFC000"/>
                </a:solidFill>
              </a:rPr>
              <a:t> </a:t>
            </a:r>
            <a:r>
              <a:rPr lang="sl-SI" dirty="0" err="1" smtClean="0">
                <a:solidFill>
                  <a:srgbClr val="FFC000"/>
                </a:solidFill>
              </a:rPr>
              <a:t>Universitätsbibliothek</a:t>
            </a:r>
            <a:r>
              <a:rPr lang="sl-SI" dirty="0" smtClean="0">
                <a:solidFill>
                  <a:srgbClr val="FFC000"/>
                </a:solidFill>
              </a:rPr>
              <a:t>.</a:t>
            </a:r>
          </a:p>
          <a:p>
            <a:r>
              <a:rPr lang="de-DE" dirty="0">
                <a:solidFill>
                  <a:srgbClr val="FFC000"/>
                </a:solidFill>
              </a:rPr>
              <a:t>Die Tätigkeit der öffentlichen Bibliotheken richtet sich in erster Linie auf </a:t>
            </a:r>
            <a:r>
              <a:rPr lang="sl-SI" dirty="0" err="1" smtClean="0">
                <a:solidFill>
                  <a:srgbClr val="FFC000"/>
                </a:solidFill>
              </a:rPr>
              <a:t>Erziehung</a:t>
            </a:r>
            <a:r>
              <a:rPr lang="de-DE" dirty="0" smtClean="0">
                <a:solidFill>
                  <a:srgbClr val="FFC000"/>
                </a:solidFill>
              </a:rPr>
              <a:t>, </a:t>
            </a:r>
            <a:r>
              <a:rPr lang="de-DE" dirty="0">
                <a:solidFill>
                  <a:srgbClr val="FFC000"/>
                </a:solidFill>
              </a:rPr>
              <a:t>Bildung und Befriedigung der kulturellen Bedürfnisse der Bürger.</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35</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28450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653143" y="1114425"/>
            <a:ext cx="11199419" cy="5184775"/>
          </a:xfrm>
        </p:spPr>
        <p:txBody>
          <a:bodyPr>
            <a:noAutofit/>
          </a:bodyPr>
          <a:lstStyle/>
          <a:p>
            <a:r>
              <a:rPr lang="de-DE" sz="2600" dirty="0">
                <a:solidFill>
                  <a:srgbClr val="FFC000"/>
                </a:solidFill>
              </a:rPr>
              <a:t>Die Tätigkeit </a:t>
            </a:r>
            <a:r>
              <a:rPr lang="de-DE" sz="2600" b="1" dirty="0">
                <a:solidFill>
                  <a:srgbClr val="FFC000"/>
                </a:solidFill>
              </a:rPr>
              <a:t>der Schulbibliotheken </a:t>
            </a:r>
            <a:r>
              <a:rPr lang="de-DE" sz="2600" dirty="0">
                <a:solidFill>
                  <a:srgbClr val="FFC000"/>
                </a:solidFill>
              </a:rPr>
              <a:t>richtet sich in erster Linie auf den Bildungsprozess und die Bedürfnisse von Schülern und Arbeitern in Grund- und Mittelschulen</a:t>
            </a:r>
            <a:r>
              <a:rPr lang="de-DE" sz="2600" dirty="0" smtClean="0">
                <a:solidFill>
                  <a:srgbClr val="FFC000"/>
                </a:solidFill>
              </a:rPr>
              <a:t>.</a:t>
            </a:r>
          </a:p>
          <a:p>
            <a:r>
              <a:rPr lang="de-DE" sz="2600" dirty="0">
                <a:solidFill>
                  <a:srgbClr val="FFC000"/>
                </a:solidFill>
              </a:rPr>
              <a:t>Die Tätigkeit von </a:t>
            </a:r>
            <a:r>
              <a:rPr lang="de-DE" sz="2600" b="1" dirty="0">
                <a:solidFill>
                  <a:srgbClr val="FFC000"/>
                </a:solidFill>
              </a:rPr>
              <a:t>Hochschul- oder Universitätsbibliotheken </a:t>
            </a:r>
            <a:r>
              <a:rPr lang="de-DE" sz="2600" dirty="0">
                <a:solidFill>
                  <a:srgbClr val="FFC000"/>
                </a:solidFill>
              </a:rPr>
              <a:t>richtet sich in erster Linie auf den Bildungsprozess und die Forschung oder künstlerische Arbeit sowie auf die Bedürfnisse von Studenten und Arbeitern in Akademien und </a:t>
            </a:r>
            <a:r>
              <a:rPr lang="de-DE" sz="2600" dirty="0" smtClean="0">
                <a:solidFill>
                  <a:srgbClr val="FFC000"/>
                </a:solidFill>
              </a:rPr>
              <a:t>Hochschulen.</a:t>
            </a:r>
          </a:p>
          <a:p>
            <a:r>
              <a:rPr lang="de-DE" sz="2600" dirty="0">
                <a:solidFill>
                  <a:srgbClr val="FFC000"/>
                </a:solidFill>
              </a:rPr>
              <a:t>Die Tätigkeit von Spezialbibliotheken ist in erster Linie für die berufliche und Forschungsarbeit in einem bestimmten Bereich bestimmt. </a:t>
            </a:r>
          </a:p>
          <a:p>
            <a:r>
              <a:rPr lang="de-DE" sz="2600" dirty="0">
                <a:solidFill>
                  <a:srgbClr val="FFC000"/>
                </a:solidFill>
              </a:rPr>
              <a:t>Die </a:t>
            </a:r>
            <a:r>
              <a:rPr lang="de-DE" sz="2600" dirty="0" smtClean="0">
                <a:solidFill>
                  <a:srgbClr val="FFC000"/>
                </a:solidFill>
              </a:rPr>
              <a:t>Tätigkeit </a:t>
            </a:r>
            <a:r>
              <a:rPr lang="de-DE" sz="2600" dirty="0">
                <a:solidFill>
                  <a:srgbClr val="FFC000"/>
                </a:solidFill>
              </a:rPr>
              <a:t>der</a:t>
            </a:r>
            <a:r>
              <a:rPr lang="de-DE" sz="2600" dirty="0" smtClean="0">
                <a:solidFill>
                  <a:srgbClr val="FFC000"/>
                </a:solidFill>
              </a:rPr>
              <a:t> Nationalbibliothek </a:t>
            </a:r>
            <a:r>
              <a:rPr lang="de-DE" sz="2600" dirty="0">
                <a:solidFill>
                  <a:srgbClr val="FFC000"/>
                </a:solidFill>
              </a:rPr>
              <a:t>zielt vor allem darauf ab, Bibliotheksmaterial zu erhalten, zu präsentieren und die Verwendung von Bibliotheksmaterial zu </a:t>
            </a:r>
            <a:r>
              <a:rPr lang="de-DE" sz="2600" dirty="0" smtClean="0">
                <a:solidFill>
                  <a:srgbClr val="FFC000"/>
                </a:solidFill>
              </a:rPr>
              <a:t>ermöglichen, </a:t>
            </a:r>
            <a:r>
              <a:rPr lang="de-DE" sz="2600" dirty="0">
                <a:solidFill>
                  <a:srgbClr val="FFC000"/>
                </a:solidFill>
              </a:rPr>
              <a:t>das </a:t>
            </a:r>
            <a:r>
              <a:rPr lang="de-DE" sz="2600" dirty="0">
                <a:solidFill>
                  <a:srgbClr val="FFC000"/>
                </a:solidFill>
              </a:rPr>
              <a:t>die</a:t>
            </a:r>
            <a:r>
              <a:rPr lang="de-DE" sz="2600" dirty="0" smtClean="0">
                <a:solidFill>
                  <a:srgbClr val="FFC000"/>
                </a:solidFill>
              </a:rPr>
              <a:t> slowenische </a:t>
            </a:r>
            <a:r>
              <a:rPr lang="de-DE" sz="2600" dirty="0">
                <a:solidFill>
                  <a:srgbClr val="FFC000"/>
                </a:solidFill>
              </a:rPr>
              <a:t>spirituelle Kreativität dokumentiert. </a:t>
            </a:r>
            <a:r>
              <a:rPr lang="de-DE" sz="2600" dirty="0">
                <a:solidFill>
                  <a:srgbClr val="FFC000"/>
                </a:solidFill>
              </a:rPr>
              <a:t>Die</a:t>
            </a:r>
            <a:r>
              <a:rPr lang="de-DE" sz="2600" dirty="0" smtClean="0">
                <a:solidFill>
                  <a:srgbClr val="FFC000"/>
                </a:solidFill>
              </a:rPr>
              <a:t> Nationalbibliothek </a:t>
            </a:r>
            <a:r>
              <a:rPr lang="de-DE" sz="2600" dirty="0">
                <a:solidFill>
                  <a:srgbClr val="FFC000"/>
                </a:solidFill>
              </a:rPr>
              <a:t>fördert Bibliotheksaktivitäten  und verbindet das Bibliotheksinformationssystem Sloweniens.</a:t>
            </a:r>
            <a:endParaRPr lang="de-DE" sz="2600" dirty="0" smtClean="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36</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801169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Die Einzigartigkeit des Bibliotheks- und Informationssystems ist insbesondere gewährleistet durch:</a:t>
            </a:r>
          </a:p>
          <a:p>
            <a:r>
              <a:rPr lang="de-DE" dirty="0">
                <a:solidFill>
                  <a:srgbClr val="FFC000"/>
                </a:solidFill>
              </a:rPr>
              <a:t>- Koordinierung der Aktivitäten;</a:t>
            </a:r>
          </a:p>
          <a:p>
            <a:r>
              <a:rPr lang="de-DE" dirty="0">
                <a:solidFill>
                  <a:srgbClr val="FFC000"/>
                </a:solidFill>
              </a:rPr>
              <a:t>- einheitliche professionelle Bearbeitung von Bibliotheksmaterial</a:t>
            </a:r>
            <a:r>
              <a:rPr lang="de-DE" dirty="0" smtClean="0">
                <a:solidFill>
                  <a:srgbClr val="FFC000"/>
                </a:solidFill>
              </a:rPr>
              <a:t>;- </a:t>
            </a:r>
          </a:p>
          <a:p>
            <a:r>
              <a:rPr lang="de-DE" dirty="0">
                <a:solidFill>
                  <a:srgbClr val="FFC000"/>
                </a:solidFill>
              </a:rPr>
              <a:t>einheitliche Art der Erfassung und Verarbeitung von Informationen und Daten;</a:t>
            </a:r>
          </a:p>
          <a:p>
            <a:r>
              <a:rPr lang="de-DE" dirty="0" smtClean="0">
                <a:solidFill>
                  <a:srgbClr val="FFC000"/>
                </a:solidFill>
              </a:rPr>
              <a:t>- einheitliche Verwaltung von Katalogen und anderer Dokumentation von Bibliotheksmaterial und gemeinsame Bereitstellung des Betriebs von zentralen Katalogen; und</a:t>
            </a:r>
          </a:p>
          <a:p>
            <a:r>
              <a:rPr lang="de-DE" dirty="0" smtClean="0">
                <a:solidFill>
                  <a:srgbClr val="FFC000"/>
                </a:solidFill>
              </a:rPr>
              <a:t>- Entwicklung der Fernleihe.</a:t>
            </a: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37</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151835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Bedingungen für das Einrichten einer Bibliothek:</a:t>
            </a:r>
          </a:p>
          <a:p>
            <a:r>
              <a:rPr lang="de-DE" dirty="0">
                <a:solidFill>
                  <a:srgbClr val="FFC000"/>
                </a:solidFill>
              </a:rPr>
              <a:t>Die Bibliothek kann mit der Arbeit beginnen, wenn sie die folgenden Bedingungen erfüllt:</a:t>
            </a:r>
          </a:p>
          <a:p>
            <a:r>
              <a:rPr lang="de-DE" dirty="0">
                <a:solidFill>
                  <a:srgbClr val="FFC000"/>
                </a:solidFill>
              </a:rPr>
              <a:t>- angemessenes Volumen und Auswahl des Bibliotheksmaterials, das fachlich geregelt ist;</a:t>
            </a:r>
          </a:p>
          <a:p>
            <a:r>
              <a:rPr lang="de-DE" dirty="0">
                <a:solidFill>
                  <a:srgbClr val="FFC000"/>
                </a:solidFill>
              </a:rPr>
              <a:t>- angemessenes professionelles Personal;</a:t>
            </a:r>
          </a:p>
          <a:p>
            <a:r>
              <a:rPr lang="de-DE" dirty="0">
                <a:solidFill>
                  <a:srgbClr val="FFC000"/>
                </a:solidFill>
              </a:rPr>
              <a:t>- geeignete Ausrüstungen und räumliche </a:t>
            </a:r>
            <a:r>
              <a:rPr lang="de-DE" dirty="0" smtClean="0">
                <a:solidFill>
                  <a:srgbClr val="FFC000"/>
                </a:solidFill>
              </a:rPr>
              <a:t>Bedingungen, </a:t>
            </a:r>
            <a:r>
              <a:rPr lang="de-DE" dirty="0">
                <a:solidFill>
                  <a:srgbClr val="FFC000"/>
                </a:solidFill>
              </a:rPr>
              <a:t>die Benutzern den Zugriff auf Bibliotheksmaterial </a:t>
            </a:r>
            <a:r>
              <a:rPr lang="de-DE" dirty="0" smtClean="0">
                <a:solidFill>
                  <a:srgbClr val="FFC000"/>
                </a:solidFill>
              </a:rPr>
              <a:t>ermöglichen und den Bibliothekaren die </a:t>
            </a:r>
            <a:r>
              <a:rPr lang="de-DE" dirty="0">
                <a:solidFill>
                  <a:srgbClr val="FFC000"/>
                </a:solidFill>
              </a:rPr>
              <a:t>Durchführung von Aufgaben</a:t>
            </a:r>
            <a:r>
              <a:rPr lang="de-DE" dirty="0" smtClean="0">
                <a:solidFill>
                  <a:srgbClr val="FFC000"/>
                </a:solidFill>
              </a:rPr>
              <a:t>.</a:t>
            </a:r>
          </a:p>
          <a:p>
            <a:r>
              <a:rPr lang="de-DE" dirty="0">
                <a:solidFill>
                  <a:srgbClr val="FFC000"/>
                </a:solidFill>
              </a:rPr>
              <a:t>Detailliertere Bestimmungen sind in der Richtlinie enthalten.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38</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527237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Besonders aufgeführt sind die Aufgaben, die von Bibliotheken ausgeführt werden, die für die Koordination des Betriebs von Bibliotheken in ihrem Gebiet verantwortlich sind.</a:t>
            </a:r>
          </a:p>
          <a:p>
            <a:r>
              <a:rPr lang="de-DE" dirty="0">
                <a:solidFill>
                  <a:srgbClr val="FFC000"/>
                </a:solidFill>
              </a:rPr>
              <a:t>Besondere Aufgaben der National- und Universitätsbibliothek sind ebenfalls offengelegt. Die spezifischen Aufgaben sind wie folgt:</a:t>
            </a:r>
          </a:p>
          <a:p>
            <a:r>
              <a:rPr lang="de-DE" dirty="0">
                <a:solidFill>
                  <a:srgbClr val="FFC000"/>
                </a:solidFill>
              </a:rPr>
              <a:t>- Entwicklung des Bibliotheksberufs;</a:t>
            </a:r>
          </a:p>
          <a:p>
            <a:r>
              <a:rPr lang="de-DE" dirty="0">
                <a:solidFill>
                  <a:srgbClr val="FFC000"/>
                </a:solidFill>
              </a:rPr>
              <a:t>- Organisation der Berufsausbildung von Bibliothekaren;</a:t>
            </a:r>
          </a:p>
          <a:p>
            <a:r>
              <a:rPr lang="de-DE" dirty="0">
                <a:solidFill>
                  <a:srgbClr val="FFC000"/>
                </a:solidFill>
              </a:rPr>
              <a:t>Verwaltung von zentralen Katalogen von Bibliotheksmaterialien in Slowenien.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39</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20. 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409236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r>
              <a:rPr lang="de-DE" dirty="0">
                <a:solidFill>
                  <a:srgbClr val="FFC000"/>
                </a:solidFill>
              </a:rPr>
              <a:t>Erwähnen wir auch die Jesuitenbibliothek in Ljubljana, die im Jahre 1596 </a:t>
            </a:r>
            <a:r>
              <a:rPr lang="de-DE" sz="2600" dirty="0">
                <a:solidFill>
                  <a:srgbClr val="FFC000"/>
                </a:solidFill>
              </a:rPr>
              <a:t>gegründet</a:t>
            </a:r>
            <a:r>
              <a:rPr lang="de-DE" dirty="0" smtClean="0">
                <a:solidFill>
                  <a:srgbClr val="FF0000"/>
                </a:solidFill>
              </a:rPr>
              <a:t> </a:t>
            </a:r>
            <a:r>
              <a:rPr lang="de-DE" sz="2600" dirty="0">
                <a:solidFill>
                  <a:srgbClr val="FFC000"/>
                </a:solidFill>
              </a:rPr>
              <a:t>wurde</a:t>
            </a:r>
            <a:r>
              <a:rPr lang="de-DE" dirty="0" smtClean="0">
                <a:solidFill>
                  <a:srgbClr val="FFC000"/>
                </a:solidFill>
              </a:rPr>
              <a:t>, </a:t>
            </a:r>
            <a:r>
              <a:rPr lang="de-DE" dirty="0">
                <a:solidFill>
                  <a:srgbClr val="FFC000"/>
                </a:solidFill>
              </a:rPr>
              <a:t>als die Jesuiten nach Ljubljana kamen. 1774 brannte sie nieder, 637 Bücher wurden aus dem Brand gerettet und bildeten die Grundlage für die Bildung der </a:t>
            </a:r>
            <a:r>
              <a:rPr lang="de-DE" dirty="0" err="1">
                <a:solidFill>
                  <a:srgbClr val="FFC000"/>
                </a:solidFill>
              </a:rPr>
              <a:t>Lyceum</a:t>
            </a:r>
            <a:r>
              <a:rPr lang="de-DE" dirty="0">
                <a:solidFill>
                  <a:srgbClr val="FFC000"/>
                </a:solidFill>
              </a:rPr>
              <a:t>-Bibliothek.</a:t>
            </a:r>
          </a:p>
          <a:p>
            <a:r>
              <a:rPr lang="de-DE" dirty="0" err="1">
                <a:solidFill>
                  <a:srgbClr val="FFC000"/>
                </a:solidFill>
              </a:rPr>
              <a:t>Academia</a:t>
            </a:r>
            <a:r>
              <a:rPr lang="de-DE" dirty="0">
                <a:solidFill>
                  <a:srgbClr val="FFC000"/>
                </a:solidFill>
              </a:rPr>
              <a:t> </a:t>
            </a:r>
            <a:r>
              <a:rPr lang="de-DE" dirty="0" err="1">
                <a:solidFill>
                  <a:srgbClr val="FFC000"/>
                </a:solidFill>
              </a:rPr>
              <a:t>operosorum</a:t>
            </a:r>
            <a:r>
              <a:rPr lang="de-DE" dirty="0">
                <a:solidFill>
                  <a:srgbClr val="FFC000"/>
                </a:solidFill>
              </a:rPr>
              <a:t> </a:t>
            </a:r>
            <a:r>
              <a:rPr lang="de-DE" dirty="0" err="1">
                <a:solidFill>
                  <a:srgbClr val="FFC000"/>
                </a:solidFill>
              </a:rPr>
              <a:t>Labacensium</a:t>
            </a:r>
            <a:r>
              <a:rPr lang="de-DE" dirty="0">
                <a:solidFill>
                  <a:srgbClr val="FFC000"/>
                </a:solidFill>
              </a:rPr>
              <a:t> (1693) war die erste Akademie der Wissenschaften in Ljubljana und nach den Regeln musste sie auch eine öffentliche Bibliothek und </a:t>
            </a:r>
            <a:r>
              <a:rPr lang="de-DE" sz="2600" dirty="0">
                <a:solidFill>
                  <a:srgbClr val="FFC000"/>
                </a:solidFill>
              </a:rPr>
              <a:t>einen</a:t>
            </a:r>
            <a:r>
              <a:rPr lang="de-DE" dirty="0" smtClean="0">
                <a:solidFill>
                  <a:srgbClr val="FFC000"/>
                </a:solidFill>
              </a:rPr>
              <a:t> Bibliothekar </a:t>
            </a:r>
            <a:r>
              <a:rPr lang="de-DE" dirty="0">
                <a:solidFill>
                  <a:srgbClr val="FFC000"/>
                </a:solidFill>
              </a:rPr>
              <a:t>haben. Für die Bibliothek wurde im Seminar eine spezielle Halle gebaut. Die Arbeit wurde 1725 vollendet. Doch bereits vor Beginn der Arbeit der Bibliothek wurde die Akademie 1721 eingestellt und ging schließlich in den Besitz des Seminars über. Daher wurde der Zweck, eine öffentliche Bibliothek zu sein, niemals erfüllt.</a:t>
            </a:r>
          </a:p>
          <a:p>
            <a:endParaRPr lang="sl-SI" dirty="0">
              <a:solidFill>
                <a:srgbClr val="FFC000"/>
              </a:solidFill>
            </a:endParaRPr>
          </a:p>
        </p:txBody>
      </p:sp>
      <p:sp>
        <p:nvSpPr>
          <p:cNvPr id="3" name="Ograda datuma 2"/>
          <p:cNvSpPr>
            <a:spLocks noGrp="1"/>
          </p:cNvSpPr>
          <p:nvPr>
            <p:ph type="dt" sz="half" idx="10"/>
          </p:nvPr>
        </p:nvSpPr>
        <p:spPr/>
        <p:txBody>
          <a:bodyPr/>
          <a:lstStyle/>
          <a:p>
            <a:endParaRPr lang="sl-SI" dirty="0"/>
          </a:p>
        </p:txBody>
      </p:sp>
      <p:sp>
        <p:nvSpPr>
          <p:cNvPr id="4" name="Ograda številke diapozitiva 3"/>
          <p:cNvSpPr>
            <a:spLocks noGrp="1"/>
          </p:cNvSpPr>
          <p:nvPr>
            <p:ph type="sldNum" sz="quarter" idx="4"/>
          </p:nvPr>
        </p:nvSpPr>
        <p:spPr/>
        <p:txBody>
          <a:bodyPr/>
          <a:lstStyle/>
          <a:p>
            <a:fld id="{8A3F8E0E-57B0-4669-9767-DB5646771F29}" type="slidenum">
              <a:rPr lang="sl-SI" smtClean="0"/>
              <a:pPr/>
              <a:t>4</a:t>
            </a:fld>
            <a:endParaRPr lang="sl-SI" dirty="0"/>
          </a:p>
        </p:txBody>
      </p:sp>
      <p:sp>
        <p:nvSpPr>
          <p:cNvPr id="5" name="Naslov 4"/>
          <p:cNvSpPr>
            <a:spLocks noGrp="1"/>
          </p:cNvSpPr>
          <p:nvPr>
            <p:ph type="title"/>
          </p:nvPr>
        </p:nvSpPr>
        <p:spPr/>
        <p:txBody>
          <a:bodyPr>
            <a:normAutofit/>
          </a:bodyPr>
          <a:lstStyle/>
          <a:p>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p>
        </p:txBody>
      </p:sp>
      <p:sp>
        <p:nvSpPr>
          <p:cNvPr id="6" name="Ograda noge 5"/>
          <p:cNvSpPr>
            <a:spLocks noGrp="1"/>
          </p:cNvSpPr>
          <p:nvPr>
            <p:ph type="ftr" sz="quarter" idx="3"/>
          </p:nvPr>
        </p:nvSpPr>
        <p:spPr/>
        <p:txBody>
          <a:bodyPr/>
          <a:lstStyle/>
          <a:p>
            <a:endParaRPr lang="sl-SI" dirty="0"/>
          </a:p>
        </p:txBody>
      </p:sp>
    </p:spTree>
    <p:extLst>
      <p:ext uri="{BB962C8B-B14F-4D97-AF65-F5344CB8AC3E}">
        <p14:creationId xmlns:p14="http://schemas.microsoft.com/office/powerpoint/2010/main" val="1378409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smtClean="0">
                <a:solidFill>
                  <a:srgbClr val="FFC000"/>
                </a:solidFill>
              </a:rPr>
              <a:t>Im Jahre </a:t>
            </a:r>
            <a:r>
              <a:rPr lang="de-DE" b="1" dirty="0" smtClean="0">
                <a:solidFill>
                  <a:srgbClr val="FFC000"/>
                </a:solidFill>
              </a:rPr>
              <a:t>2001</a:t>
            </a:r>
            <a:r>
              <a:rPr lang="de-DE" dirty="0" smtClean="0">
                <a:solidFill>
                  <a:srgbClr val="FFC000"/>
                </a:solidFill>
              </a:rPr>
              <a:t> haben wir ein neues Bibliotheksgesetz bekommen.</a:t>
            </a:r>
          </a:p>
          <a:p>
            <a:r>
              <a:rPr lang="de-DE" dirty="0" smtClean="0">
                <a:solidFill>
                  <a:srgbClr val="FFC000"/>
                </a:solidFill>
              </a:rPr>
              <a:t>Das </a:t>
            </a:r>
            <a:r>
              <a:rPr lang="de-DE" dirty="0">
                <a:solidFill>
                  <a:srgbClr val="FFC000"/>
                </a:solidFill>
              </a:rPr>
              <a:t>Gesetz definiert einen öffentlichen Dienst im Bereich der Bibliotheksaktivitäten, indem es Folgendes vorsieht</a:t>
            </a:r>
            <a:r>
              <a:rPr lang="de-DE" dirty="0" smtClean="0">
                <a:solidFill>
                  <a:srgbClr val="FFC000"/>
                </a:solidFill>
              </a:rPr>
              <a:t>:</a:t>
            </a:r>
          </a:p>
          <a:p>
            <a:r>
              <a:rPr lang="de-DE" dirty="0" smtClean="0">
                <a:solidFill>
                  <a:srgbClr val="FFC000"/>
                </a:solidFill>
              </a:rPr>
              <a:t>- Tätigkeiten</a:t>
            </a:r>
            <a:r>
              <a:rPr lang="de-DE" dirty="0">
                <a:solidFill>
                  <a:srgbClr val="FFC000"/>
                </a:solidFill>
              </a:rPr>
              <a:t>, Einrichtung, Finanzierung und Überwachung von Bibliotheken, die aus öffentlichen Mitteln finanziert werden, und von </a:t>
            </a:r>
            <a:r>
              <a:rPr lang="de-DE" sz="2600" dirty="0">
                <a:solidFill>
                  <a:srgbClr val="FFC000"/>
                </a:solidFill>
              </a:rPr>
              <a:t>Bibliotheksinformationsservice</a:t>
            </a:r>
            <a:r>
              <a:rPr lang="de-DE" dirty="0" smtClean="0">
                <a:solidFill>
                  <a:srgbClr val="FFC000"/>
                </a:solidFill>
              </a:rPr>
              <a:t> </a:t>
            </a:r>
            <a:r>
              <a:rPr lang="de-DE" dirty="0">
                <a:solidFill>
                  <a:srgbClr val="FFC000"/>
                </a:solidFill>
              </a:rPr>
              <a:t>für den Datenaustausch im nationalen bibliographischen </a:t>
            </a:r>
            <a:r>
              <a:rPr lang="de-DE" dirty="0" smtClean="0">
                <a:solidFill>
                  <a:srgbClr val="FFC000"/>
                </a:solidFill>
              </a:rPr>
              <a:t>System (COBISS);</a:t>
            </a:r>
          </a:p>
          <a:p>
            <a:r>
              <a:rPr lang="de-DE" dirty="0">
                <a:solidFill>
                  <a:srgbClr val="FFC000"/>
                </a:solidFill>
              </a:rPr>
              <a:t> - </a:t>
            </a:r>
            <a:r>
              <a:rPr lang="de-DE" dirty="0" smtClean="0">
                <a:solidFill>
                  <a:srgbClr val="FFC000"/>
                </a:solidFill>
              </a:rPr>
              <a:t>ein nationales bibliographisches </a:t>
            </a:r>
            <a:r>
              <a:rPr lang="de-DE" dirty="0">
                <a:solidFill>
                  <a:srgbClr val="FFC000"/>
                </a:solidFill>
              </a:rPr>
              <a:t>System und Bedingungen für die Aufnahme in dieses System</a:t>
            </a:r>
            <a:r>
              <a:rPr lang="de-DE" dirty="0" smtClean="0">
                <a:solidFill>
                  <a:srgbClr val="FFC000"/>
                </a:solidFill>
              </a:rPr>
              <a:t>;</a:t>
            </a:r>
          </a:p>
          <a:p>
            <a:r>
              <a:rPr lang="de-DE" dirty="0" smtClean="0">
                <a:solidFill>
                  <a:srgbClr val="FFC000"/>
                </a:solidFill>
              </a:rPr>
              <a:t>- </a:t>
            </a:r>
            <a:r>
              <a:rPr lang="de-DE" dirty="0">
                <a:solidFill>
                  <a:srgbClr val="FFC000"/>
                </a:solidFill>
              </a:rPr>
              <a:t>die Aufgaben des Nationalrates für Bibliotheksaktivitäten.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40</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003116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Das nationalbibliographische System besteht aus Bibliotheken, die die rechtlichen Voraussetzungen für die Aufnahme in dieses System erfüllen, </a:t>
            </a:r>
            <a:r>
              <a:rPr lang="de-DE" sz="2600" dirty="0">
                <a:solidFill>
                  <a:srgbClr val="FFC000"/>
                </a:solidFill>
              </a:rPr>
              <a:t>aus</a:t>
            </a:r>
            <a:r>
              <a:rPr lang="de-DE" dirty="0" smtClean="0">
                <a:solidFill>
                  <a:srgbClr val="FF0000"/>
                </a:solidFill>
              </a:rPr>
              <a:t> </a:t>
            </a:r>
            <a:r>
              <a:rPr lang="de-DE" sz="2600" dirty="0">
                <a:solidFill>
                  <a:srgbClr val="FFC000"/>
                </a:solidFill>
              </a:rPr>
              <a:t>der</a:t>
            </a:r>
            <a:r>
              <a:rPr lang="de-DE" dirty="0" smtClean="0">
                <a:solidFill>
                  <a:srgbClr val="FF0000"/>
                </a:solidFill>
              </a:rPr>
              <a:t> </a:t>
            </a:r>
            <a:r>
              <a:rPr lang="de-DE" sz="2600" dirty="0">
                <a:solidFill>
                  <a:srgbClr val="FFC000"/>
                </a:solidFill>
              </a:rPr>
              <a:t>slowenischen</a:t>
            </a:r>
            <a:r>
              <a:rPr lang="de-DE" dirty="0" smtClean="0">
                <a:solidFill>
                  <a:srgbClr val="FFC000"/>
                </a:solidFill>
              </a:rPr>
              <a:t> </a:t>
            </a:r>
            <a:r>
              <a:rPr lang="de-DE" dirty="0">
                <a:solidFill>
                  <a:srgbClr val="FFC000"/>
                </a:solidFill>
              </a:rPr>
              <a:t>Nationalbibliothek und einer Organisation, die die Tätigkeit des Bibliotheksinformationsdienstes für den Datenaustausch in diesem System </a:t>
            </a:r>
            <a:r>
              <a:rPr lang="de-DE" dirty="0" smtClean="0">
                <a:solidFill>
                  <a:srgbClr val="FFC000"/>
                </a:solidFill>
              </a:rPr>
              <a:t>ausübt.</a:t>
            </a:r>
          </a:p>
          <a:p>
            <a:r>
              <a:rPr lang="de-DE" dirty="0" smtClean="0">
                <a:solidFill>
                  <a:srgbClr val="FFC000"/>
                </a:solidFill>
              </a:rPr>
              <a:t>Bei </a:t>
            </a:r>
            <a:r>
              <a:rPr lang="de-DE" sz="2600" dirty="0">
                <a:solidFill>
                  <a:srgbClr val="FFC000"/>
                </a:solidFill>
              </a:rPr>
              <a:t>der</a:t>
            </a:r>
            <a:r>
              <a:rPr lang="de-DE" dirty="0" smtClean="0">
                <a:solidFill>
                  <a:srgbClr val="FFC000"/>
                </a:solidFill>
              </a:rPr>
              <a:t> Beschreibung </a:t>
            </a:r>
            <a:r>
              <a:rPr lang="de-DE" dirty="0">
                <a:solidFill>
                  <a:srgbClr val="FFC000"/>
                </a:solidFill>
              </a:rPr>
              <a:t>des Bibliotheksmaterials </a:t>
            </a:r>
            <a:r>
              <a:rPr lang="de-DE" dirty="0" smtClean="0">
                <a:solidFill>
                  <a:srgbClr val="FFC000"/>
                </a:solidFill>
              </a:rPr>
              <a:t>wurde zum ersten </a:t>
            </a:r>
            <a:r>
              <a:rPr lang="de-DE" sz="2600" dirty="0">
                <a:solidFill>
                  <a:srgbClr val="FFC000"/>
                </a:solidFill>
              </a:rPr>
              <a:t>Mal</a:t>
            </a:r>
            <a:r>
              <a:rPr lang="de-DE" dirty="0" smtClean="0">
                <a:solidFill>
                  <a:srgbClr val="FFC000"/>
                </a:solidFill>
              </a:rPr>
              <a:t> im Gesetz auch </a:t>
            </a:r>
            <a:r>
              <a:rPr lang="de-DE" dirty="0">
                <a:solidFill>
                  <a:srgbClr val="FFC000"/>
                </a:solidFill>
              </a:rPr>
              <a:t>elektronisches Material erwähnt</a:t>
            </a:r>
            <a:r>
              <a:rPr lang="de-DE" dirty="0" smtClean="0">
                <a:solidFill>
                  <a:srgbClr val="FFC000"/>
                </a:solidFill>
              </a:rPr>
              <a:t>.</a:t>
            </a:r>
          </a:p>
          <a:p>
            <a:r>
              <a:rPr lang="de-DE" dirty="0" smtClean="0">
                <a:solidFill>
                  <a:srgbClr val="FFC000"/>
                </a:solidFill>
              </a:rPr>
              <a:t>Als eine besondere Kategorie erscheint im Gesetz zum ersten </a:t>
            </a:r>
            <a:r>
              <a:rPr lang="de-DE" sz="2600" dirty="0">
                <a:solidFill>
                  <a:srgbClr val="FFC000"/>
                </a:solidFill>
              </a:rPr>
              <a:t>Mal</a:t>
            </a:r>
            <a:r>
              <a:rPr lang="de-DE" dirty="0" smtClean="0">
                <a:solidFill>
                  <a:srgbClr val="FFC000"/>
                </a:solidFill>
              </a:rPr>
              <a:t> auch Bibliotheksmaterial, das ein Kulturdenkmal ist.</a:t>
            </a:r>
          </a:p>
          <a:p>
            <a:r>
              <a:rPr lang="de-DE" dirty="0" smtClean="0">
                <a:solidFill>
                  <a:srgbClr val="FFC000"/>
                </a:solidFill>
              </a:rPr>
              <a:t>Die </a:t>
            </a:r>
            <a:r>
              <a:rPr lang="de-DE" dirty="0">
                <a:solidFill>
                  <a:srgbClr val="FFC000"/>
                </a:solidFill>
              </a:rPr>
              <a:t>Verteilung der Bibliotheken ist die gleiche wie im vorherigen Gesetz, d.h. die Nationalbibliothek, die öffentlichen Bibliotheken, die Schul-, die Hochschul- und die Spezialbibliotheken.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41</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018532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Unter den Bedingungen für die Ausübung der bibliothekarischen Tätigkeit werden die Bestimmungen des Gesetzes von 1982 wiederholt, nämlich</a:t>
            </a:r>
            <a:r>
              <a:rPr lang="de-DE" dirty="0" smtClean="0">
                <a:solidFill>
                  <a:srgbClr val="FFC000"/>
                </a:solidFill>
              </a:rPr>
              <a:t>:</a:t>
            </a:r>
          </a:p>
          <a:p>
            <a:r>
              <a:rPr lang="de-DE" dirty="0">
                <a:solidFill>
                  <a:srgbClr val="FFC000"/>
                </a:solidFill>
              </a:rPr>
              <a:t>- angemessenes Volumen und Auswahl des Bibliotheksmaterials, das fachlich geregelt ist;</a:t>
            </a:r>
          </a:p>
          <a:p>
            <a:r>
              <a:rPr lang="de-DE" dirty="0">
                <a:solidFill>
                  <a:srgbClr val="FFC000"/>
                </a:solidFill>
              </a:rPr>
              <a:t>- angemessenes professionelles Personal;</a:t>
            </a:r>
          </a:p>
          <a:p>
            <a:r>
              <a:rPr lang="de-DE" dirty="0">
                <a:solidFill>
                  <a:srgbClr val="FFC000"/>
                </a:solidFill>
              </a:rPr>
              <a:t>- geeignete Ausrüstungen und räumliche </a:t>
            </a:r>
            <a:r>
              <a:rPr lang="de-DE" dirty="0" smtClean="0">
                <a:solidFill>
                  <a:srgbClr val="FFC000"/>
                </a:solidFill>
              </a:rPr>
              <a:t>Bedingungen;</a:t>
            </a:r>
          </a:p>
          <a:p>
            <a:r>
              <a:rPr lang="de-DE" dirty="0">
                <a:solidFill>
                  <a:srgbClr val="FFC000"/>
                </a:solidFill>
              </a:rPr>
              <a:t>- angemessene Organisation der </a:t>
            </a:r>
            <a:r>
              <a:rPr lang="de-DE" dirty="0" smtClean="0">
                <a:solidFill>
                  <a:srgbClr val="FFC000"/>
                </a:solidFill>
              </a:rPr>
              <a:t>Bibliotheksaktivität.</a:t>
            </a: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42</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543813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Nationales bibliographisches System</a:t>
            </a:r>
          </a:p>
          <a:p>
            <a:r>
              <a:rPr lang="de-DE" dirty="0">
                <a:solidFill>
                  <a:srgbClr val="FFC000"/>
                </a:solidFill>
              </a:rPr>
              <a:t>Die gemeinsame Grundlage für das Funktionieren des nationalbibliographischen Systems sind:</a:t>
            </a:r>
          </a:p>
          <a:p>
            <a:r>
              <a:rPr lang="de-DE" dirty="0">
                <a:solidFill>
                  <a:srgbClr val="FFC000"/>
                </a:solidFill>
              </a:rPr>
              <a:t>- standardisierte und gegenseitige Verarbeitung von Bibliotheksmaterialien und einheitliche Katalogisierung</a:t>
            </a:r>
          </a:p>
          <a:p>
            <a:r>
              <a:rPr lang="de-DE" dirty="0">
                <a:solidFill>
                  <a:srgbClr val="FFC000"/>
                </a:solidFill>
              </a:rPr>
              <a:t>- angemessene Ausbildung von Fachkräften für die gegenseitige Katalogisierung,</a:t>
            </a:r>
          </a:p>
          <a:p>
            <a:r>
              <a:rPr lang="de-DE" dirty="0">
                <a:solidFill>
                  <a:srgbClr val="FFC000"/>
                </a:solidFill>
              </a:rPr>
              <a:t>Computer- und Kommunikationsverbindungen zwischen Bibliotheken.</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43</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258771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b="1" dirty="0">
                <a:solidFill>
                  <a:srgbClr val="FFC000"/>
                </a:solidFill>
              </a:rPr>
              <a:t>Der Nationale Rat für Bibliothekswesen </a:t>
            </a:r>
            <a:r>
              <a:rPr lang="de-DE" dirty="0">
                <a:solidFill>
                  <a:srgbClr val="FFC000"/>
                </a:solidFill>
              </a:rPr>
              <a:t>ist das Experten- und Beratungsgremium der Regierung der Republik Slowenien für die Entscheidungsfindung in beruflichen Angelegenheiten im Bereich der Bibliotheksaktivitäten. Seine Aufgabe ist es auch, Standards für Bibliotheken zu </a:t>
            </a:r>
            <a:r>
              <a:rPr lang="de-DE" dirty="0" smtClean="0">
                <a:solidFill>
                  <a:srgbClr val="FFC000"/>
                </a:solidFill>
              </a:rPr>
              <a:t>verabschieden.</a:t>
            </a:r>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44</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7995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Im November 2015 trat </a:t>
            </a:r>
            <a:r>
              <a:rPr lang="de-DE" dirty="0" smtClean="0">
                <a:solidFill>
                  <a:srgbClr val="FFC000"/>
                </a:solidFill>
              </a:rPr>
              <a:t>eine </a:t>
            </a:r>
            <a:r>
              <a:rPr lang="de-DE" sz="2600" dirty="0">
                <a:solidFill>
                  <a:srgbClr val="FFC000"/>
                </a:solidFill>
              </a:rPr>
              <a:t>Änderung</a:t>
            </a:r>
            <a:r>
              <a:rPr lang="de-DE" dirty="0" smtClean="0">
                <a:solidFill>
                  <a:srgbClr val="FFC000"/>
                </a:solidFill>
              </a:rPr>
              <a:t> </a:t>
            </a:r>
            <a:r>
              <a:rPr lang="de-DE" dirty="0">
                <a:solidFill>
                  <a:srgbClr val="FFC000"/>
                </a:solidFill>
              </a:rPr>
              <a:t>des Gesetzes über das Bibliothekswesen von 2001 </a:t>
            </a:r>
            <a:r>
              <a:rPr lang="de-DE" sz="2600" dirty="0">
                <a:solidFill>
                  <a:srgbClr val="FFC000"/>
                </a:solidFill>
              </a:rPr>
              <a:t>in</a:t>
            </a:r>
            <a:r>
              <a:rPr lang="de-DE" dirty="0">
                <a:solidFill>
                  <a:srgbClr val="FF0000"/>
                </a:solidFill>
              </a:rPr>
              <a:t> </a:t>
            </a:r>
            <a:r>
              <a:rPr lang="de-DE" sz="2600" dirty="0">
                <a:solidFill>
                  <a:srgbClr val="FFC000"/>
                </a:solidFill>
              </a:rPr>
              <a:t>Kraft</a:t>
            </a:r>
            <a:r>
              <a:rPr lang="de-DE" dirty="0">
                <a:solidFill>
                  <a:srgbClr val="FF0000"/>
                </a:solidFill>
              </a:rPr>
              <a:t> </a:t>
            </a:r>
            <a:r>
              <a:rPr lang="de-DE" dirty="0">
                <a:solidFill>
                  <a:srgbClr val="FFC000"/>
                </a:solidFill>
              </a:rPr>
              <a:t>. Diese Änderung bedeutet eine </a:t>
            </a:r>
            <a:r>
              <a:rPr lang="de-DE" dirty="0" smtClean="0">
                <a:solidFill>
                  <a:srgbClr val="FFC000"/>
                </a:solidFill>
              </a:rPr>
              <a:t>gro</a:t>
            </a:r>
            <a:r>
              <a:rPr lang="de-DE" sz="2600" dirty="0" smtClean="0">
                <a:solidFill>
                  <a:srgbClr val="FFC000"/>
                </a:solidFill>
              </a:rPr>
              <a:t>ß</a:t>
            </a:r>
            <a:r>
              <a:rPr lang="de-DE" dirty="0" smtClean="0">
                <a:solidFill>
                  <a:srgbClr val="FFC000"/>
                </a:solidFill>
              </a:rPr>
              <a:t>e </a:t>
            </a:r>
            <a:r>
              <a:rPr lang="de-DE" dirty="0">
                <a:solidFill>
                  <a:srgbClr val="FFC000"/>
                </a:solidFill>
              </a:rPr>
              <a:t>Veränderung der Position von Schulbibliotheken im Bibliothekssystem. </a:t>
            </a:r>
          </a:p>
          <a:p>
            <a:r>
              <a:rPr lang="de-DE" dirty="0">
                <a:solidFill>
                  <a:srgbClr val="FFC000"/>
                </a:solidFill>
              </a:rPr>
              <a:t>Vor der Gesetzesänderung wurden Schulbibliotheken als Subsystem innerhalb eines </a:t>
            </a:r>
            <a:r>
              <a:rPr lang="de-DE" dirty="0" err="1">
                <a:solidFill>
                  <a:srgbClr val="FFC000"/>
                </a:solidFill>
              </a:rPr>
              <a:t>einhetlichen</a:t>
            </a:r>
            <a:r>
              <a:rPr lang="de-DE" dirty="0">
                <a:solidFill>
                  <a:srgbClr val="FFC000"/>
                </a:solidFill>
              </a:rPr>
              <a:t> Bibliothekssystems definiert, das einen öffentlichen Dienst im Bereich der Bibliotheksaktivitäten ausübt.</a:t>
            </a:r>
          </a:p>
          <a:p>
            <a:r>
              <a:rPr lang="de-DE" dirty="0" smtClean="0">
                <a:solidFill>
                  <a:srgbClr val="FFC000"/>
                </a:solidFill>
              </a:rPr>
              <a:t>Jetz</a:t>
            </a:r>
            <a:r>
              <a:rPr lang="de-DE" dirty="0">
                <a:solidFill>
                  <a:srgbClr val="FFC000"/>
                </a:solidFill>
              </a:rPr>
              <a:t>t</a:t>
            </a:r>
            <a:r>
              <a:rPr lang="de-DE" dirty="0" smtClean="0">
                <a:solidFill>
                  <a:srgbClr val="FFC000"/>
                </a:solidFill>
              </a:rPr>
              <a:t> </a:t>
            </a:r>
            <a:r>
              <a:rPr lang="de-DE" dirty="0">
                <a:solidFill>
                  <a:srgbClr val="FFC000"/>
                </a:solidFill>
              </a:rPr>
              <a:t>aber ist die Tätigkeit von </a:t>
            </a:r>
            <a:r>
              <a:rPr lang="de-DE" sz="2600" dirty="0">
                <a:solidFill>
                  <a:srgbClr val="FFC000"/>
                </a:solidFill>
              </a:rPr>
              <a:t>Schulbibliotheken</a:t>
            </a:r>
            <a:r>
              <a:rPr lang="de-DE" dirty="0" smtClean="0">
                <a:solidFill>
                  <a:srgbClr val="FFC000"/>
                </a:solidFill>
              </a:rPr>
              <a:t> eine </a:t>
            </a:r>
            <a:r>
              <a:rPr lang="de-DE" dirty="0">
                <a:solidFill>
                  <a:srgbClr val="FFC000"/>
                </a:solidFill>
              </a:rPr>
              <a:t>Tätigkeit, die für die Erbringung öffentlicher Dienst im Bildungsbereich erforderlich ist</a:t>
            </a:r>
            <a:r>
              <a:rPr lang="de-DE" dirty="0" smtClean="0">
                <a:solidFill>
                  <a:srgbClr val="FFC000"/>
                </a:solidFill>
              </a:rPr>
              <a:t>.</a:t>
            </a:r>
          </a:p>
          <a:p>
            <a:r>
              <a:rPr lang="de-DE" dirty="0">
                <a:solidFill>
                  <a:srgbClr val="FFC000"/>
                </a:solidFill>
              </a:rPr>
              <a:t>In Übereinstimmung mit dem geänderten Gesetz müssen auch mehrere Änderungen im Bereich der Schulbibliotheken vorgenommen werden:</a:t>
            </a: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45</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605208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fontScale="92500" lnSpcReduction="10000"/>
          </a:bodyPr>
          <a:lstStyle/>
          <a:p>
            <a:r>
              <a:rPr lang="de-DE" dirty="0">
                <a:solidFill>
                  <a:srgbClr val="FFC000"/>
                </a:solidFill>
              </a:rPr>
              <a:t>-	Änderung der Regeln über die Bedingungen für die Durchführung von Bibliotheksaktivitäten von Schulbibliotheken (im Prozess);</a:t>
            </a:r>
          </a:p>
          <a:p>
            <a:r>
              <a:rPr lang="de-DE" dirty="0">
                <a:solidFill>
                  <a:srgbClr val="FFC000"/>
                </a:solidFill>
              </a:rPr>
              <a:t>-	Einbeziehung aller Schulbibliotheken in das nationale bibliographische System COBISS (im Prozess </a:t>
            </a:r>
            <a:r>
              <a:rPr lang="de-DE" dirty="0" smtClean="0">
                <a:solidFill>
                  <a:srgbClr val="FFC000"/>
                </a:solidFill>
              </a:rPr>
              <a:t>- bis </a:t>
            </a:r>
            <a:r>
              <a:rPr lang="de-DE" dirty="0">
                <a:solidFill>
                  <a:srgbClr val="FFC000"/>
                </a:solidFill>
              </a:rPr>
              <a:t>zum</a:t>
            </a:r>
            <a:r>
              <a:rPr lang="de-DE" dirty="0" smtClean="0">
                <a:solidFill>
                  <a:srgbClr val="FFC000"/>
                </a:solidFill>
              </a:rPr>
              <a:t> Jahr </a:t>
            </a:r>
            <a:r>
              <a:rPr lang="de-DE" dirty="0">
                <a:solidFill>
                  <a:srgbClr val="FFC000"/>
                </a:solidFill>
              </a:rPr>
              <a:t>2018);</a:t>
            </a:r>
          </a:p>
          <a:p>
            <a:r>
              <a:rPr lang="de-DE" dirty="0">
                <a:solidFill>
                  <a:srgbClr val="FFC000"/>
                </a:solidFill>
              </a:rPr>
              <a:t>-	Durchführung von statistischen Messungen durch das Zentrum für die Entwicklung von Bibliotheken. Die statistischen Messungen von Schulbibliotheken werden in diesem Jahr zum zweiten Mal mit Hilfe des Systems </a:t>
            </a:r>
            <a:r>
              <a:rPr lang="de-DE" dirty="0" err="1">
                <a:solidFill>
                  <a:srgbClr val="FFC000"/>
                </a:solidFill>
              </a:rPr>
              <a:t>BibSiSt</a:t>
            </a:r>
            <a:r>
              <a:rPr lang="de-DE" dirty="0">
                <a:solidFill>
                  <a:srgbClr val="FFC000"/>
                </a:solidFill>
              </a:rPr>
              <a:t>-online durchgeführt;</a:t>
            </a:r>
          </a:p>
          <a:p>
            <a:r>
              <a:rPr lang="de-DE" dirty="0">
                <a:solidFill>
                  <a:srgbClr val="FFC000"/>
                </a:solidFill>
              </a:rPr>
              <a:t>-	Verabschiedung einer neuen Strategie für die Entwicklung von Schulbibliotheken. Auf der Grundlage der Strategie werden die Schulen dreijährige Entwicklungspläne für ihre Bibliotheken verabschieden (im Prozess). </a:t>
            </a:r>
          </a:p>
          <a:p>
            <a:r>
              <a:rPr lang="de-DE" b="1" dirty="0">
                <a:solidFill>
                  <a:srgbClr val="FFC000"/>
                </a:solidFill>
              </a:rPr>
              <a:t>Das Zentrum für die Entwicklung von Bibliotheken </a:t>
            </a:r>
            <a:r>
              <a:rPr lang="de-DE" dirty="0">
                <a:solidFill>
                  <a:srgbClr val="FFC000"/>
                </a:solidFill>
              </a:rPr>
              <a:t>(</a:t>
            </a:r>
            <a:r>
              <a:rPr lang="de-DE" dirty="0" err="1">
                <a:solidFill>
                  <a:srgbClr val="FFC000"/>
                </a:solidFill>
              </a:rPr>
              <a:t>CeZaR</a:t>
            </a:r>
            <a:r>
              <a:rPr lang="de-DE" dirty="0">
                <a:solidFill>
                  <a:srgbClr val="FFC000"/>
                </a:solidFill>
              </a:rPr>
              <a:t>) nimmt an all diesen Aktivitäten teil.</a:t>
            </a: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46</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de-DE" dirty="0">
                <a:solidFill>
                  <a:srgbClr val="FFC000"/>
                </a:solidFill>
              </a:rPr>
              <a:t>Slowenische Bibliotheksgesetze im </a:t>
            </a:r>
            <a:r>
              <a:rPr lang="de-DE" dirty="0" smtClean="0">
                <a:solidFill>
                  <a:srgbClr val="FFC000"/>
                </a:solidFill>
              </a:rPr>
              <a:t>21. </a:t>
            </a:r>
            <a:r>
              <a:rPr lang="de-DE" dirty="0">
                <a:solidFill>
                  <a:srgbClr val="FFC000"/>
                </a:solidFill>
              </a:rPr>
              <a:t>Jahrhundert</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754434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Seit mehr als fünfzig Jahren werden statistische Messungen der Aktivitäten slowenischer Bibliotheken von der National- und Universitätsbibliothek auf der Grundlage gesetzlicher Bestimmungen durchgeführt. </a:t>
            </a:r>
          </a:p>
          <a:p>
            <a:r>
              <a:rPr lang="de-DE" dirty="0">
                <a:solidFill>
                  <a:srgbClr val="FFC000"/>
                </a:solidFill>
              </a:rPr>
              <a:t>Seit zwanzig Jahren werden sie vom Zentrum für die Entwicklung von Bibliotheken umgesetzt. Das </a:t>
            </a:r>
            <a:r>
              <a:rPr lang="de-DE" dirty="0" err="1">
                <a:solidFill>
                  <a:srgbClr val="FFC000"/>
                </a:solidFill>
              </a:rPr>
              <a:t>CeZaR</a:t>
            </a:r>
            <a:r>
              <a:rPr lang="de-DE" dirty="0">
                <a:solidFill>
                  <a:srgbClr val="FFC000"/>
                </a:solidFill>
              </a:rPr>
              <a:t> legt gemäß Gesetzgebung und Expertenurteil den Inhalt der Fragebögen und die Häufigkeit der Datenerhebung fest. </a:t>
            </a:r>
            <a:endParaRPr lang="de-DE" dirty="0" smtClean="0">
              <a:solidFill>
                <a:srgbClr val="FFC000"/>
              </a:solidFill>
            </a:endParaRPr>
          </a:p>
          <a:p>
            <a:r>
              <a:rPr lang="de-DE" dirty="0" smtClean="0">
                <a:solidFill>
                  <a:srgbClr val="FFC000"/>
                </a:solidFill>
              </a:rPr>
              <a:t>Statistische </a:t>
            </a:r>
            <a:r>
              <a:rPr lang="de-DE" dirty="0">
                <a:solidFill>
                  <a:srgbClr val="FFC000"/>
                </a:solidFill>
              </a:rPr>
              <a:t>Messungen wurden innerhalb des </a:t>
            </a:r>
            <a:r>
              <a:rPr lang="de-DE" dirty="0" err="1">
                <a:solidFill>
                  <a:srgbClr val="FFC000"/>
                </a:solidFill>
              </a:rPr>
              <a:t>BibSiSt</a:t>
            </a:r>
            <a:r>
              <a:rPr lang="de-DE" dirty="0">
                <a:solidFill>
                  <a:srgbClr val="FFC000"/>
                </a:solidFill>
              </a:rPr>
              <a:t>-Systems für mehr als zehn Jahre durchgeführt. </a:t>
            </a: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47</a:t>
            </a:fld>
            <a:endParaRPr lang="sl-SI" dirty="0">
              <a:solidFill>
                <a:prstClr val="white"/>
              </a:solidFill>
            </a:endParaRPr>
          </a:p>
        </p:txBody>
      </p:sp>
      <p:sp>
        <p:nvSpPr>
          <p:cNvPr id="5" name="Naslov 4"/>
          <p:cNvSpPr>
            <a:spLocks noGrp="1"/>
          </p:cNvSpPr>
          <p:nvPr>
            <p:ph type="title"/>
          </p:nvPr>
        </p:nvSpPr>
        <p:spPr/>
        <p:txBody>
          <a:bodyPr>
            <a:normAutofit fontScale="90000"/>
          </a:bodyPr>
          <a:lstStyle/>
          <a:p>
            <a:pPr algn="ctr"/>
            <a:r>
              <a:rPr lang="de-DE" dirty="0">
                <a:solidFill>
                  <a:srgbClr val="FFC000"/>
                </a:solidFill>
              </a:rPr>
              <a:t> </a:t>
            </a:r>
            <a:r>
              <a:rPr lang="de-DE" dirty="0" smtClean="0">
                <a:solidFill>
                  <a:srgbClr val="FFC000"/>
                </a:solidFill>
              </a:rPr>
              <a:t>Statistische </a:t>
            </a:r>
            <a:r>
              <a:rPr lang="de-DE" dirty="0">
                <a:solidFill>
                  <a:srgbClr val="FFC000"/>
                </a:solidFill>
              </a:rPr>
              <a:t>Messungen der Aktivitäten slowenischer Bibliotheken </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3829938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lnSpcReduction="10000"/>
          </a:bodyPr>
          <a:lstStyle/>
          <a:p>
            <a:r>
              <a:rPr lang="de-DE" dirty="0">
                <a:solidFill>
                  <a:srgbClr val="FFC000"/>
                </a:solidFill>
              </a:rPr>
              <a:t>Statistische Messungen der Arbeit von Schulbibliotheken wurden bereits für das Schuljahr 2015/16 durchgeführt. Die Messungen wurden im Rahmen des </a:t>
            </a:r>
            <a:r>
              <a:rPr lang="de-DE" dirty="0" err="1">
                <a:solidFill>
                  <a:srgbClr val="FFC000"/>
                </a:solidFill>
              </a:rPr>
              <a:t>BibSiSt</a:t>
            </a:r>
            <a:r>
              <a:rPr lang="de-DE" dirty="0">
                <a:solidFill>
                  <a:srgbClr val="FFC000"/>
                </a:solidFill>
              </a:rPr>
              <a:t>-Systems durchgeführt, das vom Zentrum für die Entwicklung von Bibliotheken zum Zweck der statistischen Messung aller Arten von Bibliotheken entwickelt wurde. Vor der Änderung des </a:t>
            </a:r>
            <a:r>
              <a:rPr lang="de-DE" dirty="0" smtClean="0">
                <a:solidFill>
                  <a:srgbClr val="FFC000"/>
                </a:solidFill>
              </a:rPr>
              <a:t>Bibliothek</a:t>
            </a:r>
            <a:r>
              <a:rPr lang="de-DE" sz="2600" dirty="0">
                <a:solidFill>
                  <a:srgbClr val="FFC000"/>
                </a:solidFill>
              </a:rPr>
              <a:t>s</a:t>
            </a:r>
            <a:r>
              <a:rPr lang="de-DE" dirty="0" smtClean="0">
                <a:solidFill>
                  <a:srgbClr val="FFC000"/>
                </a:solidFill>
              </a:rPr>
              <a:t>gesetzes </a:t>
            </a:r>
            <a:r>
              <a:rPr lang="de-DE" dirty="0">
                <a:solidFill>
                  <a:srgbClr val="FFC000"/>
                </a:solidFill>
              </a:rPr>
              <a:t>wurden die Messungen für Schulbibliotheken vom Statistischen Amt Sloweniens durchgeführt.</a:t>
            </a:r>
          </a:p>
          <a:p>
            <a:r>
              <a:rPr lang="de-DE" b="1" dirty="0" err="1">
                <a:solidFill>
                  <a:srgbClr val="FFC000"/>
                </a:solidFill>
              </a:rPr>
              <a:t>BibSiSt</a:t>
            </a:r>
            <a:r>
              <a:rPr lang="de-DE" b="1" dirty="0">
                <a:solidFill>
                  <a:srgbClr val="FFC000"/>
                </a:solidFill>
              </a:rPr>
              <a:t> Online </a:t>
            </a:r>
            <a:r>
              <a:rPr lang="de-DE" b="1" dirty="0" smtClean="0">
                <a:solidFill>
                  <a:srgbClr val="FFC000"/>
                </a:solidFill>
              </a:rPr>
              <a:t>(</a:t>
            </a:r>
            <a:r>
              <a:rPr lang="de-DE" b="1" dirty="0" smtClean="0">
                <a:solidFill>
                  <a:srgbClr val="FFC000"/>
                </a:solidFill>
                <a:hlinkClick r:id="rId2"/>
              </a:rPr>
              <a:t>https</a:t>
            </a:r>
            <a:r>
              <a:rPr lang="de-DE" b="1" dirty="0">
                <a:solidFill>
                  <a:srgbClr val="FFC000"/>
                </a:solidFill>
                <a:hlinkClick r:id="rId2"/>
              </a:rPr>
              <a:t>://bibsist.nuk.uni-lj.si</a:t>
            </a:r>
            <a:r>
              <a:rPr lang="de-DE" b="1" dirty="0" smtClean="0">
                <a:solidFill>
                  <a:srgbClr val="FFC000"/>
                </a:solidFill>
                <a:hlinkClick r:id="rId2"/>
              </a:rPr>
              <a:t>/</a:t>
            </a:r>
            <a:r>
              <a:rPr lang="de-DE" b="1" dirty="0" smtClean="0">
                <a:solidFill>
                  <a:srgbClr val="FFC000"/>
                </a:solidFill>
              </a:rPr>
              <a:t>)</a:t>
            </a:r>
            <a:r>
              <a:rPr lang="de-DE" dirty="0" smtClean="0">
                <a:solidFill>
                  <a:srgbClr val="FFC000"/>
                </a:solidFill>
              </a:rPr>
              <a:t>ist </a:t>
            </a:r>
            <a:r>
              <a:rPr lang="de-DE" dirty="0">
                <a:solidFill>
                  <a:srgbClr val="FFC000"/>
                </a:solidFill>
              </a:rPr>
              <a:t>eine interaktive Schnittstelle zur Erfassung statistischer Daten zur Arbeit </a:t>
            </a:r>
            <a:r>
              <a:rPr lang="de-DE" sz="2600" dirty="0">
                <a:solidFill>
                  <a:srgbClr val="FFC000"/>
                </a:solidFill>
              </a:rPr>
              <a:t>der</a:t>
            </a:r>
            <a:r>
              <a:rPr lang="de-DE" dirty="0" smtClean="0">
                <a:solidFill>
                  <a:srgbClr val="FFC000"/>
                </a:solidFill>
              </a:rPr>
              <a:t> slowenischen </a:t>
            </a:r>
            <a:r>
              <a:rPr lang="de-DE" dirty="0">
                <a:solidFill>
                  <a:srgbClr val="FFC000"/>
                </a:solidFill>
              </a:rPr>
              <a:t>Bibliotheken. </a:t>
            </a:r>
            <a:r>
              <a:rPr lang="de-DE" sz="2600" dirty="0">
                <a:solidFill>
                  <a:srgbClr val="FFC000"/>
                </a:solidFill>
              </a:rPr>
              <a:t>Ab</a:t>
            </a:r>
            <a:r>
              <a:rPr lang="de-DE" dirty="0" smtClean="0">
                <a:solidFill>
                  <a:srgbClr val="FF0000"/>
                </a:solidFill>
              </a:rPr>
              <a:t> </a:t>
            </a:r>
            <a:r>
              <a:rPr lang="de-DE" sz="2600" dirty="0">
                <a:solidFill>
                  <a:srgbClr val="FFC000"/>
                </a:solidFill>
              </a:rPr>
              <a:t>dem</a:t>
            </a:r>
            <a:r>
              <a:rPr lang="de-DE" dirty="0" smtClean="0">
                <a:solidFill>
                  <a:srgbClr val="FF0000"/>
                </a:solidFill>
              </a:rPr>
              <a:t> </a:t>
            </a:r>
            <a:r>
              <a:rPr lang="de-DE" sz="2600" dirty="0">
                <a:solidFill>
                  <a:srgbClr val="FFC000"/>
                </a:solidFill>
              </a:rPr>
              <a:t>Jahr</a:t>
            </a:r>
            <a:r>
              <a:rPr lang="de-DE" dirty="0" smtClean="0">
                <a:solidFill>
                  <a:srgbClr val="FF0000"/>
                </a:solidFill>
              </a:rPr>
              <a:t> </a:t>
            </a:r>
            <a:r>
              <a:rPr lang="de-DE" sz="2600" dirty="0">
                <a:solidFill>
                  <a:srgbClr val="FFC000"/>
                </a:solidFill>
              </a:rPr>
              <a:t>2015</a:t>
            </a:r>
            <a:r>
              <a:rPr lang="de-DE" dirty="0" smtClean="0">
                <a:solidFill>
                  <a:srgbClr val="FF0000"/>
                </a:solidFill>
              </a:rPr>
              <a:t> </a:t>
            </a:r>
            <a:r>
              <a:rPr lang="de-DE" dirty="0" smtClean="0">
                <a:solidFill>
                  <a:srgbClr val="FFC000"/>
                </a:solidFill>
              </a:rPr>
              <a:t>haben </a:t>
            </a:r>
            <a:r>
              <a:rPr lang="de-DE" dirty="0">
                <a:solidFill>
                  <a:srgbClr val="FFC000"/>
                </a:solidFill>
              </a:rPr>
              <a:t>wir alle statistischen Daten </a:t>
            </a:r>
            <a:r>
              <a:rPr lang="de-DE" dirty="0" err="1">
                <a:solidFill>
                  <a:srgbClr val="FFC000"/>
                </a:solidFill>
              </a:rPr>
              <a:t>űber</a:t>
            </a:r>
            <a:r>
              <a:rPr lang="de-DE" dirty="0">
                <a:solidFill>
                  <a:srgbClr val="FFC000"/>
                </a:solidFill>
              </a:rPr>
              <a:t> </a:t>
            </a:r>
            <a:r>
              <a:rPr lang="de-DE" sz="2600" dirty="0">
                <a:solidFill>
                  <a:srgbClr val="FFC000"/>
                </a:solidFill>
              </a:rPr>
              <a:t>die</a:t>
            </a:r>
            <a:r>
              <a:rPr lang="de-DE" dirty="0" smtClean="0">
                <a:solidFill>
                  <a:srgbClr val="FFC000"/>
                </a:solidFill>
              </a:rPr>
              <a:t> öffentlichen, </a:t>
            </a:r>
            <a:r>
              <a:rPr lang="de-DE" dirty="0">
                <a:solidFill>
                  <a:srgbClr val="FFC000"/>
                </a:solidFill>
              </a:rPr>
              <a:t>speziellen und </a:t>
            </a:r>
            <a:r>
              <a:rPr lang="de-DE" dirty="0" err="1">
                <a:solidFill>
                  <a:srgbClr val="FFC000"/>
                </a:solidFill>
              </a:rPr>
              <a:t>Hochschullbibliotheken</a:t>
            </a:r>
            <a:r>
              <a:rPr lang="de-DE" dirty="0">
                <a:solidFill>
                  <a:srgbClr val="FFC000"/>
                </a:solidFill>
              </a:rPr>
              <a:t> </a:t>
            </a:r>
            <a:r>
              <a:rPr lang="de-DE" sz="2600" dirty="0">
                <a:solidFill>
                  <a:srgbClr val="FFC000"/>
                </a:solidFill>
              </a:rPr>
              <a:t>in</a:t>
            </a:r>
            <a:r>
              <a:rPr lang="de-DE" dirty="0" smtClean="0">
                <a:solidFill>
                  <a:srgbClr val="FF0000"/>
                </a:solidFill>
              </a:rPr>
              <a:t> </a:t>
            </a:r>
            <a:r>
              <a:rPr lang="de-DE" sz="2600" dirty="0">
                <a:solidFill>
                  <a:srgbClr val="FFC000"/>
                </a:solidFill>
              </a:rPr>
              <a:t>diesem</a:t>
            </a:r>
            <a:r>
              <a:rPr lang="de-DE" dirty="0" smtClean="0">
                <a:solidFill>
                  <a:srgbClr val="FFC000"/>
                </a:solidFill>
              </a:rPr>
              <a:t> </a:t>
            </a:r>
            <a:r>
              <a:rPr lang="de-DE" dirty="0">
                <a:solidFill>
                  <a:srgbClr val="FFC000"/>
                </a:solidFill>
              </a:rPr>
              <a:t>System interaktiv zur </a:t>
            </a:r>
            <a:r>
              <a:rPr lang="de-DE" dirty="0" err="1">
                <a:solidFill>
                  <a:srgbClr val="FFC000"/>
                </a:solidFill>
              </a:rPr>
              <a:t>Verfűgung</a:t>
            </a:r>
            <a:r>
              <a:rPr lang="de-DE" dirty="0">
                <a:solidFill>
                  <a:srgbClr val="FFC000"/>
                </a:solidFill>
              </a:rPr>
              <a:t>. Daten </a:t>
            </a:r>
            <a:r>
              <a:rPr lang="de-DE" dirty="0" err="1">
                <a:solidFill>
                  <a:srgbClr val="FFC000"/>
                </a:solidFill>
              </a:rPr>
              <a:t>fűr</a:t>
            </a:r>
            <a:r>
              <a:rPr lang="de-DE" dirty="0">
                <a:solidFill>
                  <a:srgbClr val="FFC000"/>
                </a:solidFill>
              </a:rPr>
              <a:t> </a:t>
            </a:r>
            <a:r>
              <a:rPr lang="de-DE" dirty="0" err="1">
                <a:solidFill>
                  <a:srgbClr val="FFC000"/>
                </a:solidFill>
              </a:rPr>
              <a:t>Schullbiblioteken</a:t>
            </a:r>
            <a:r>
              <a:rPr lang="de-DE" dirty="0">
                <a:solidFill>
                  <a:srgbClr val="FFC000"/>
                </a:solidFill>
              </a:rPr>
              <a:t> sind </a:t>
            </a:r>
            <a:r>
              <a:rPr lang="de-DE" sz="2600" dirty="0">
                <a:solidFill>
                  <a:srgbClr val="FFC000"/>
                </a:solidFill>
              </a:rPr>
              <a:t>ab</a:t>
            </a:r>
            <a:r>
              <a:rPr lang="de-DE" dirty="0" smtClean="0">
                <a:solidFill>
                  <a:srgbClr val="FFC000"/>
                </a:solidFill>
              </a:rPr>
              <a:t> dem </a:t>
            </a:r>
            <a:r>
              <a:rPr lang="de-DE" dirty="0">
                <a:solidFill>
                  <a:srgbClr val="FFC000"/>
                </a:solidFill>
              </a:rPr>
              <a:t>Jahr 2016 </a:t>
            </a:r>
            <a:r>
              <a:rPr lang="de-DE" dirty="0" err="1">
                <a:solidFill>
                  <a:srgbClr val="FFC000"/>
                </a:solidFill>
              </a:rPr>
              <a:t>verfűgbar</a:t>
            </a:r>
            <a:r>
              <a:rPr lang="de-DE" dirty="0">
                <a:solidFill>
                  <a:srgbClr val="FFC000"/>
                </a:solidFill>
              </a:rPr>
              <a:t>.</a:t>
            </a: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48</a:t>
            </a:fld>
            <a:endParaRPr lang="sl-SI" dirty="0">
              <a:solidFill>
                <a:prstClr val="white"/>
              </a:solidFill>
            </a:endParaRPr>
          </a:p>
        </p:txBody>
      </p:sp>
      <p:sp>
        <p:nvSpPr>
          <p:cNvPr id="5" name="Naslov 4"/>
          <p:cNvSpPr>
            <a:spLocks noGrp="1"/>
          </p:cNvSpPr>
          <p:nvPr>
            <p:ph type="title"/>
          </p:nvPr>
        </p:nvSpPr>
        <p:spPr/>
        <p:txBody>
          <a:bodyPr>
            <a:normAutofit fontScale="90000"/>
          </a:bodyPr>
          <a:lstStyle/>
          <a:p>
            <a:pPr algn="ctr"/>
            <a:r>
              <a:rPr lang="de-DE" dirty="0">
                <a:solidFill>
                  <a:srgbClr val="FFC000"/>
                </a:solidFill>
              </a:rPr>
              <a:t>Statistische Messungen der Aktivitäten slowenischer Bibliotheken </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77241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Die auf </a:t>
            </a:r>
            <a:r>
              <a:rPr lang="de-DE" sz="2600" dirty="0">
                <a:solidFill>
                  <a:srgbClr val="FFC000"/>
                </a:solidFill>
              </a:rPr>
              <a:t>der</a:t>
            </a:r>
            <a:r>
              <a:rPr lang="de-DE" dirty="0" smtClean="0">
                <a:solidFill>
                  <a:srgbClr val="FFC000"/>
                </a:solidFill>
              </a:rPr>
              <a:t> Basis </a:t>
            </a:r>
            <a:r>
              <a:rPr lang="de-DE" dirty="0">
                <a:solidFill>
                  <a:srgbClr val="FFC000"/>
                </a:solidFill>
              </a:rPr>
              <a:t>von statistischen Erhebungen gesammelten Daten werden im laufenden Jahr verarbeitet und veröffentlicht.</a:t>
            </a:r>
          </a:p>
          <a:p>
            <a:r>
              <a:rPr lang="de-DE" dirty="0">
                <a:solidFill>
                  <a:srgbClr val="FFC000"/>
                </a:solidFill>
              </a:rPr>
              <a:t>Bei der Erstellung von Fragebögen für statistische Messungen in digitaler Form und bei der Verarbeitung der erhaltenen statistischen Daten </a:t>
            </a:r>
            <a:r>
              <a:rPr lang="de-DE" dirty="0" err="1" smtClean="0">
                <a:solidFill>
                  <a:srgbClr val="FFC000"/>
                </a:solidFill>
              </a:rPr>
              <a:t>berűcksic</a:t>
            </a:r>
            <a:r>
              <a:rPr lang="de-DE" sz="2600" dirty="0" err="1">
                <a:solidFill>
                  <a:srgbClr val="FFC000"/>
                </a:solidFill>
              </a:rPr>
              <a:t>h</a:t>
            </a:r>
            <a:r>
              <a:rPr lang="de-DE" dirty="0" err="1" smtClean="0">
                <a:solidFill>
                  <a:srgbClr val="FFC000"/>
                </a:solidFill>
              </a:rPr>
              <a:t>tigen</a:t>
            </a:r>
            <a:r>
              <a:rPr lang="de-DE" dirty="0" smtClean="0">
                <a:solidFill>
                  <a:srgbClr val="FFC000"/>
                </a:solidFill>
              </a:rPr>
              <a:t> </a:t>
            </a:r>
            <a:r>
              <a:rPr lang="de-DE" dirty="0">
                <a:solidFill>
                  <a:srgbClr val="FFC000"/>
                </a:solidFill>
              </a:rPr>
              <a:t>wir die Bestimmungen internationaler Normen im Bereich des Bibliothekswesens.</a:t>
            </a:r>
          </a:p>
          <a:p>
            <a:r>
              <a:rPr lang="de-DE" dirty="0">
                <a:solidFill>
                  <a:srgbClr val="FFC000"/>
                </a:solidFill>
              </a:rPr>
              <a:t>Der grundlegende Standard für die Erhebung und Interpretation von statistischen Daten ist ISO 2789 - Internationale Bibliotheksstatistik. Alle Definitionen der gemessenen Größen und Beziehungen zwischen den Datenelementen werden in Übereinstimmung mit den Bestimmungen dieser Norm vorbereitet.</a:t>
            </a: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49</a:t>
            </a:fld>
            <a:endParaRPr lang="sl-SI" dirty="0">
              <a:solidFill>
                <a:prstClr val="white"/>
              </a:solidFill>
            </a:endParaRPr>
          </a:p>
        </p:txBody>
      </p:sp>
      <p:sp>
        <p:nvSpPr>
          <p:cNvPr id="5" name="Naslov 4"/>
          <p:cNvSpPr>
            <a:spLocks noGrp="1"/>
          </p:cNvSpPr>
          <p:nvPr>
            <p:ph type="title"/>
          </p:nvPr>
        </p:nvSpPr>
        <p:spPr/>
        <p:txBody>
          <a:bodyPr>
            <a:normAutofit fontScale="90000"/>
          </a:bodyPr>
          <a:lstStyle/>
          <a:p>
            <a:pPr algn="ctr"/>
            <a:r>
              <a:rPr lang="de-DE" dirty="0">
                <a:solidFill>
                  <a:srgbClr val="FFC000"/>
                </a:solidFill>
              </a:rPr>
              <a:t>Statistische Messungen der Aktivitäten slowenischer Bibliotheken </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124048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r>
              <a:rPr lang="sl-SI" dirty="0" smtClean="0">
                <a:solidFill>
                  <a:srgbClr val="FFC000"/>
                </a:solidFill>
              </a:rPr>
              <a:t>Weil </a:t>
            </a:r>
            <a:r>
              <a:rPr lang="sl-SI" dirty="0">
                <a:solidFill>
                  <a:srgbClr val="FFC000"/>
                </a:solidFill>
              </a:rPr>
              <a:t>Ljubljana noch keine öffentliche Bibliothek besaß, wurden die Anforderungen an </a:t>
            </a:r>
            <a:r>
              <a:rPr lang="de-AT" sz="2600" dirty="0">
                <a:solidFill>
                  <a:srgbClr val="FFC000"/>
                </a:solidFill>
              </a:rPr>
              <a:t>ihre</a:t>
            </a:r>
            <a:r>
              <a:rPr lang="de-AT" dirty="0" smtClean="0">
                <a:solidFill>
                  <a:srgbClr val="FFC000"/>
                </a:solidFill>
              </a:rPr>
              <a:t> </a:t>
            </a:r>
            <a:r>
              <a:rPr lang="sl-SI" dirty="0" smtClean="0">
                <a:solidFill>
                  <a:srgbClr val="FFC000"/>
                </a:solidFill>
              </a:rPr>
              <a:t>Errichtung </a:t>
            </a:r>
            <a:r>
              <a:rPr lang="sl-SI" dirty="0">
                <a:solidFill>
                  <a:srgbClr val="FFC000"/>
                </a:solidFill>
              </a:rPr>
              <a:t>immer strenger. </a:t>
            </a:r>
          </a:p>
          <a:p>
            <a:r>
              <a:rPr lang="sl-SI" dirty="0" err="1">
                <a:solidFill>
                  <a:srgbClr val="FFC000"/>
                </a:solidFill>
              </a:rPr>
              <a:t>Die</a:t>
            </a:r>
            <a:r>
              <a:rPr lang="sl-SI" dirty="0">
                <a:solidFill>
                  <a:srgbClr val="FFC000"/>
                </a:solidFill>
              </a:rPr>
              <a:t> </a:t>
            </a:r>
            <a:r>
              <a:rPr lang="sl-SI" dirty="0" err="1">
                <a:solidFill>
                  <a:srgbClr val="FFC000"/>
                </a:solidFill>
              </a:rPr>
              <a:t>Lyceum</a:t>
            </a:r>
            <a:r>
              <a:rPr lang="sl-SI" dirty="0">
                <a:solidFill>
                  <a:srgbClr val="FFC000"/>
                </a:solidFill>
              </a:rPr>
              <a:t>-</a:t>
            </a:r>
            <a:r>
              <a:rPr lang="sl-SI" dirty="0" err="1">
                <a:solidFill>
                  <a:srgbClr val="FFC000"/>
                </a:solidFill>
              </a:rPr>
              <a:t>Bibliothek</a:t>
            </a:r>
            <a:r>
              <a:rPr lang="sl-SI" dirty="0">
                <a:solidFill>
                  <a:srgbClr val="FFC000"/>
                </a:solidFill>
              </a:rPr>
              <a:t> (</a:t>
            </a:r>
            <a:r>
              <a:rPr lang="sl-SI" dirty="0" err="1">
                <a:solidFill>
                  <a:srgbClr val="FFC000"/>
                </a:solidFill>
              </a:rPr>
              <a:t>die</a:t>
            </a:r>
            <a:r>
              <a:rPr lang="sl-SI" dirty="0">
                <a:solidFill>
                  <a:srgbClr val="FFC000"/>
                </a:solidFill>
              </a:rPr>
              <a:t> </a:t>
            </a:r>
            <a:r>
              <a:rPr lang="sl-SI" dirty="0" err="1">
                <a:solidFill>
                  <a:srgbClr val="FFC000"/>
                </a:solidFill>
              </a:rPr>
              <a:t>Vorgängerin</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National</a:t>
            </a:r>
            <a:r>
              <a:rPr lang="sl-SI" dirty="0">
                <a:solidFill>
                  <a:srgbClr val="FFC000"/>
                </a:solidFill>
              </a:rPr>
              <a:t>- </a:t>
            </a:r>
            <a:r>
              <a:rPr lang="sl-SI" dirty="0" err="1">
                <a:solidFill>
                  <a:srgbClr val="FFC000"/>
                </a:solidFill>
              </a:rPr>
              <a:t>und</a:t>
            </a:r>
            <a:r>
              <a:rPr lang="sl-SI" dirty="0">
                <a:solidFill>
                  <a:srgbClr val="FFC000"/>
                </a:solidFill>
              </a:rPr>
              <a:t> </a:t>
            </a:r>
            <a:r>
              <a:rPr lang="sl-SI" dirty="0" err="1">
                <a:solidFill>
                  <a:srgbClr val="FFC000"/>
                </a:solidFill>
              </a:rPr>
              <a:t>Universitätsbibliothek</a:t>
            </a:r>
            <a:r>
              <a:rPr lang="sl-SI" dirty="0">
                <a:solidFill>
                  <a:srgbClr val="FFC000"/>
                </a:solidFill>
              </a:rPr>
              <a:t>) </a:t>
            </a:r>
            <a:r>
              <a:rPr lang="sl-SI" dirty="0" err="1">
                <a:solidFill>
                  <a:srgbClr val="FFC000"/>
                </a:solidFill>
              </a:rPr>
              <a:t>wurde</a:t>
            </a:r>
            <a:r>
              <a:rPr lang="sl-SI" dirty="0">
                <a:solidFill>
                  <a:srgbClr val="FFC000"/>
                </a:solidFill>
              </a:rPr>
              <a:t> 1774 </a:t>
            </a:r>
            <a:r>
              <a:rPr lang="sl-SI" dirty="0" err="1">
                <a:solidFill>
                  <a:srgbClr val="FFC000"/>
                </a:solidFill>
              </a:rPr>
              <a:t>durch</a:t>
            </a:r>
            <a:r>
              <a:rPr lang="sl-SI" dirty="0">
                <a:solidFill>
                  <a:srgbClr val="FFC000"/>
                </a:solidFill>
              </a:rPr>
              <a:t> </a:t>
            </a:r>
            <a:r>
              <a:rPr lang="sl-SI" dirty="0" err="1">
                <a:solidFill>
                  <a:srgbClr val="FFC000"/>
                </a:solidFill>
              </a:rPr>
              <a:t>das</a:t>
            </a:r>
            <a:r>
              <a:rPr lang="sl-SI" dirty="0">
                <a:solidFill>
                  <a:srgbClr val="FFC000"/>
                </a:solidFill>
              </a:rPr>
              <a:t> Dekret </a:t>
            </a:r>
            <a:r>
              <a:rPr lang="sl-SI" dirty="0" err="1">
                <a:solidFill>
                  <a:srgbClr val="FFC000"/>
                </a:solidFill>
              </a:rPr>
              <a:t>von</a:t>
            </a:r>
            <a:r>
              <a:rPr lang="sl-SI" dirty="0">
                <a:solidFill>
                  <a:srgbClr val="FFC000"/>
                </a:solidFill>
              </a:rPr>
              <a:t> Maria </a:t>
            </a:r>
            <a:r>
              <a:rPr lang="sl-SI" dirty="0" err="1">
                <a:solidFill>
                  <a:srgbClr val="FFC000"/>
                </a:solidFill>
              </a:rPr>
              <a:t>Theresia</a:t>
            </a:r>
            <a:r>
              <a:rPr lang="sl-SI" dirty="0">
                <a:solidFill>
                  <a:srgbClr val="FFC000"/>
                </a:solidFill>
              </a:rPr>
              <a:t> </a:t>
            </a:r>
            <a:r>
              <a:rPr lang="sl-SI" dirty="0" err="1">
                <a:solidFill>
                  <a:srgbClr val="FFC000"/>
                </a:solidFill>
              </a:rPr>
              <a:t>gegründet</a:t>
            </a:r>
            <a:r>
              <a:rPr lang="sl-SI" dirty="0">
                <a:solidFill>
                  <a:srgbClr val="FFC000"/>
                </a:solidFill>
              </a:rPr>
              <a:t>. Basis für die Gründung der Bibliothek </a:t>
            </a:r>
            <a:r>
              <a:rPr lang="sl-SI" dirty="0" smtClean="0">
                <a:solidFill>
                  <a:srgbClr val="FFC000"/>
                </a:solidFill>
              </a:rPr>
              <a:t>waren</a:t>
            </a:r>
            <a:r>
              <a:rPr lang="de-AT" dirty="0" smtClean="0">
                <a:solidFill>
                  <a:srgbClr val="FFC000"/>
                </a:solidFill>
              </a:rPr>
              <a:t> </a:t>
            </a:r>
            <a:r>
              <a:rPr lang="de-AT" sz="2600" dirty="0">
                <a:solidFill>
                  <a:srgbClr val="FFC000"/>
                </a:solidFill>
              </a:rPr>
              <a:t>die</a:t>
            </a:r>
            <a:r>
              <a:rPr lang="sl-SI" dirty="0" smtClean="0">
                <a:solidFill>
                  <a:srgbClr val="FF0000"/>
                </a:solidFill>
              </a:rPr>
              <a:t> </a:t>
            </a:r>
            <a:r>
              <a:rPr lang="sl-SI" dirty="0">
                <a:solidFill>
                  <a:srgbClr val="FFC000"/>
                </a:solidFill>
              </a:rPr>
              <a:t>schon </a:t>
            </a:r>
            <a:r>
              <a:rPr lang="sl-SI" dirty="0" smtClean="0">
                <a:solidFill>
                  <a:srgbClr val="FFC000"/>
                </a:solidFill>
              </a:rPr>
              <a:t>erwähnte</a:t>
            </a:r>
            <a:r>
              <a:rPr lang="de-AT" sz="2600" dirty="0">
                <a:solidFill>
                  <a:srgbClr val="FFC000"/>
                </a:solidFill>
              </a:rPr>
              <a:t>n</a:t>
            </a:r>
            <a:r>
              <a:rPr lang="sl-SI" dirty="0" smtClean="0">
                <a:solidFill>
                  <a:srgbClr val="FFC000"/>
                </a:solidFill>
              </a:rPr>
              <a:t> </a:t>
            </a:r>
            <a:r>
              <a:rPr lang="sl-SI" dirty="0">
                <a:solidFill>
                  <a:srgbClr val="FFC000"/>
                </a:solidFill>
              </a:rPr>
              <a:t>637 Bücher des aufgelösten </a:t>
            </a:r>
            <a:r>
              <a:rPr lang="sl-SI" dirty="0" smtClean="0">
                <a:solidFill>
                  <a:srgbClr val="FFC000"/>
                </a:solidFill>
              </a:rPr>
              <a:t>Jesuitenkollegium</a:t>
            </a:r>
            <a:r>
              <a:rPr lang="de-AT" sz="2600" dirty="0">
                <a:solidFill>
                  <a:srgbClr val="FFC000"/>
                </a:solidFill>
              </a:rPr>
              <a:t>s</a:t>
            </a:r>
            <a:r>
              <a:rPr lang="sl-SI" dirty="0" smtClean="0">
                <a:solidFill>
                  <a:srgbClr val="FFC000"/>
                </a:solidFill>
              </a:rPr>
              <a:t> </a:t>
            </a:r>
            <a:r>
              <a:rPr lang="sl-SI" dirty="0">
                <a:solidFill>
                  <a:srgbClr val="FFC000"/>
                </a:solidFill>
              </a:rPr>
              <a:t>in Ljubljana. Später wuchs </a:t>
            </a:r>
            <a:r>
              <a:rPr lang="de-AT" sz="2600" dirty="0">
                <a:solidFill>
                  <a:srgbClr val="FFC000"/>
                </a:solidFill>
              </a:rPr>
              <a:t>der</a:t>
            </a:r>
            <a:r>
              <a:rPr lang="de-AT" dirty="0" smtClean="0">
                <a:solidFill>
                  <a:srgbClr val="FFC000"/>
                </a:solidFill>
              </a:rPr>
              <a:t> </a:t>
            </a:r>
            <a:r>
              <a:rPr lang="sl-SI" dirty="0" smtClean="0">
                <a:solidFill>
                  <a:srgbClr val="FFC000"/>
                </a:solidFill>
              </a:rPr>
              <a:t>Bestand </a:t>
            </a:r>
            <a:r>
              <a:rPr lang="sl-SI" dirty="0">
                <a:solidFill>
                  <a:srgbClr val="FFC000"/>
                </a:solidFill>
              </a:rPr>
              <a:t>mit Büchern aus den abgeschafften Klöstern, aus Sammlungen anderer religiöser und politischer Einheiten und Individuen. </a:t>
            </a:r>
          </a:p>
          <a:p>
            <a:r>
              <a:rPr lang="de-DE" dirty="0">
                <a:solidFill>
                  <a:srgbClr val="FFC000"/>
                </a:solidFill>
              </a:rPr>
              <a:t>Als erste </a:t>
            </a:r>
            <a:r>
              <a:rPr lang="sl-SI" dirty="0" err="1" smtClean="0">
                <a:solidFill>
                  <a:srgbClr val="FFC000"/>
                </a:solidFill>
              </a:rPr>
              <a:t>bibliotekarische</a:t>
            </a:r>
            <a:r>
              <a:rPr lang="sl-SI" dirty="0" smtClean="0">
                <a:solidFill>
                  <a:srgbClr val="FFC000"/>
                </a:solidFill>
              </a:rPr>
              <a:t> </a:t>
            </a:r>
            <a:r>
              <a:rPr lang="de-DE" dirty="0" smtClean="0">
                <a:solidFill>
                  <a:srgbClr val="FFC000"/>
                </a:solidFill>
              </a:rPr>
              <a:t>Verordnung </a:t>
            </a:r>
            <a:r>
              <a:rPr lang="de-DE" dirty="0">
                <a:solidFill>
                  <a:srgbClr val="FFC000"/>
                </a:solidFill>
              </a:rPr>
              <a:t>für </a:t>
            </a:r>
            <a:r>
              <a:rPr lang="de-DE" sz="2600" dirty="0">
                <a:solidFill>
                  <a:srgbClr val="FFC000"/>
                </a:solidFill>
              </a:rPr>
              <a:t>die</a:t>
            </a:r>
            <a:r>
              <a:rPr lang="de-DE" dirty="0" smtClean="0">
                <a:solidFill>
                  <a:srgbClr val="FFC000"/>
                </a:solidFill>
              </a:rPr>
              <a:t> slowenische</a:t>
            </a:r>
            <a:r>
              <a:rPr lang="sl-SI" dirty="0" smtClean="0">
                <a:solidFill>
                  <a:srgbClr val="FFC000"/>
                </a:solidFill>
              </a:rPr>
              <a:t>n</a:t>
            </a:r>
            <a:r>
              <a:rPr lang="de-DE" dirty="0" smtClean="0">
                <a:solidFill>
                  <a:srgbClr val="FFC000"/>
                </a:solidFill>
              </a:rPr>
              <a:t> </a:t>
            </a:r>
            <a:r>
              <a:rPr lang="de-DE" dirty="0">
                <a:solidFill>
                  <a:srgbClr val="FFC000"/>
                </a:solidFill>
              </a:rPr>
              <a:t>Bibliotheken gilt die Bibliotheksinstruktion für </a:t>
            </a:r>
            <a:r>
              <a:rPr lang="de-DE" sz="2600" dirty="0">
                <a:solidFill>
                  <a:srgbClr val="FFC000"/>
                </a:solidFill>
              </a:rPr>
              <a:t>staatliche</a:t>
            </a:r>
            <a:r>
              <a:rPr lang="de-DE" dirty="0" smtClean="0">
                <a:solidFill>
                  <a:srgbClr val="FFC000"/>
                </a:solidFill>
              </a:rPr>
              <a:t> </a:t>
            </a:r>
            <a:r>
              <a:rPr lang="de-DE" dirty="0">
                <a:solidFill>
                  <a:srgbClr val="FFC000"/>
                </a:solidFill>
              </a:rPr>
              <a:t>Bibliotheken aus dem Jahre 1778 von Franz Stephan </a:t>
            </a:r>
            <a:r>
              <a:rPr lang="de-DE" dirty="0" err="1">
                <a:solidFill>
                  <a:srgbClr val="FFC000"/>
                </a:solidFill>
              </a:rPr>
              <a:t>Rautenstrauch</a:t>
            </a:r>
            <a:r>
              <a:rPr lang="de-DE" dirty="0">
                <a:solidFill>
                  <a:srgbClr val="FFC000"/>
                </a:solidFill>
              </a:rPr>
              <a:t>.</a:t>
            </a:r>
            <a:endParaRPr lang="sl-SI" dirty="0">
              <a:solidFill>
                <a:srgbClr val="FFC000"/>
              </a:solidFill>
            </a:endParaRPr>
          </a:p>
        </p:txBody>
      </p:sp>
      <p:sp>
        <p:nvSpPr>
          <p:cNvPr id="3" name="Ograda datuma 2"/>
          <p:cNvSpPr>
            <a:spLocks noGrp="1"/>
          </p:cNvSpPr>
          <p:nvPr>
            <p:ph type="dt" sz="half" idx="10"/>
          </p:nvPr>
        </p:nvSpPr>
        <p:spPr/>
        <p:txBody>
          <a:bodyPr/>
          <a:lstStyle/>
          <a:p>
            <a:endParaRPr lang="sl-SI" dirty="0"/>
          </a:p>
        </p:txBody>
      </p:sp>
      <p:sp>
        <p:nvSpPr>
          <p:cNvPr id="4" name="Ograda številke diapozitiva 3"/>
          <p:cNvSpPr>
            <a:spLocks noGrp="1"/>
          </p:cNvSpPr>
          <p:nvPr>
            <p:ph type="sldNum" sz="quarter" idx="4"/>
          </p:nvPr>
        </p:nvSpPr>
        <p:spPr/>
        <p:txBody>
          <a:bodyPr/>
          <a:lstStyle/>
          <a:p>
            <a:fld id="{8A3F8E0E-57B0-4669-9767-DB5646771F29}" type="slidenum">
              <a:rPr lang="sl-SI" smtClean="0"/>
              <a:pPr/>
              <a:t>5</a:t>
            </a:fld>
            <a:endParaRPr lang="sl-SI" dirty="0"/>
          </a:p>
        </p:txBody>
      </p:sp>
      <p:sp>
        <p:nvSpPr>
          <p:cNvPr id="5" name="Naslov 4"/>
          <p:cNvSpPr>
            <a:spLocks noGrp="1"/>
          </p:cNvSpPr>
          <p:nvPr>
            <p:ph type="title"/>
          </p:nvPr>
        </p:nvSpPr>
        <p:spPr>
          <a:xfrm>
            <a:off x="1437094" y="123490"/>
            <a:ext cx="10415470" cy="906524"/>
          </a:xfrm>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p>
        </p:txBody>
      </p:sp>
      <p:sp>
        <p:nvSpPr>
          <p:cNvPr id="6" name="Ograda noge 5"/>
          <p:cNvSpPr>
            <a:spLocks noGrp="1"/>
          </p:cNvSpPr>
          <p:nvPr>
            <p:ph type="ftr" sz="quarter" idx="3"/>
          </p:nvPr>
        </p:nvSpPr>
        <p:spPr/>
        <p:txBody>
          <a:bodyPr/>
          <a:lstStyle/>
          <a:p>
            <a:endParaRPr lang="sl-SI" dirty="0"/>
          </a:p>
        </p:txBody>
      </p:sp>
    </p:spTree>
    <p:extLst>
      <p:ext uri="{BB962C8B-B14F-4D97-AF65-F5344CB8AC3E}">
        <p14:creationId xmlns:p14="http://schemas.microsoft.com/office/powerpoint/2010/main" val="80585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1437093" y="1114425"/>
            <a:ext cx="10415469" cy="5184775"/>
          </a:xfrm>
        </p:spPr>
        <p:txBody>
          <a:bodyPr>
            <a:normAutofit/>
          </a:bodyPr>
          <a:lstStyle/>
          <a:p>
            <a:r>
              <a:rPr lang="de-DE" dirty="0">
                <a:solidFill>
                  <a:srgbClr val="FFC000"/>
                </a:solidFill>
              </a:rPr>
              <a:t>Der folgende Standard, den wir regelmäßig im </a:t>
            </a:r>
            <a:r>
              <a:rPr lang="de-DE" dirty="0" smtClean="0">
                <a:solidFill>
                  <a:srgbClr val="FFC000"/>
                </a:solidFill>
              </a:rPr>
              <a:t>Centrum berücksichtigen</a:t>
            </a:r>
            <a:r>
              <a:rPr lang="de-DE" dirty="0">
                <a:solidFill>
                  <a:srgbClr val="FFC000"/>
                </a:solidFill>
              </a:rPr>
              <a:t>, ist der ISO Standard 11620  - Library Performance </a:t>
            </a:r>
            <a:r>
              <a:rPr lang="de-DE" dirty="0" err="1">
                <a:solidFill>
                  <a:srgbClr val="FFC000"/>
                </a:solidFill>
              </a:rPr>
              <a:t>Indicators</a:t>
            </a:r>
            <a:r>
              <a:rPr lang="de-DE" dirty="0">
                <a:solidFill>
                  <a:srgbClr val="FFC000"/>
                </a:solidFill>
              </a:rPr>
              <a:t>. (Leistungsindikatoren für Bibliotheken). </a:t>
            </a:r>
          </a:p>
          <a:p>
            <a:r>
              <a:rPr lang="de-DE" dirty="0">
                <a:solidFill>
                  <a:srgbClr val="FFC000"/>
                </a:solidFill>
              </a:rPr>
              <a:t>Bei der Analyse der gesammelten Daten berücksichtigen wir auch die Bestimmungen der internationalen </a:t>
            </a:r>
            <a:r>
              <a:rPr lang="de-DE" dirty="0" smtClean="0">
                <a:solidFill>
                  <a:srgbClr val="FFC000"/>
                </a:solidFill>
              </a:rPr>
              <a:t>Standard </a:t>
            </a:r>
            <a:r>
              <a:rPr lang="de-DE" dirty="0">
                <a:solidFill>
                  <a:srgbClr val="FFC000"/>
                </a:solidFill>
              </a:rPr>
              <a:t>ISO 16439 </a:t>
            </a:r>
            <a:r>
              <a:rPr lang="de-DE" dirty="0" smtClean="0">
                <a:solidFill>
                  <a:srgbClr val="FFC000"/>
                </a:solidFill>
              </a:rPr>
              <a:t>– </a:t>
            </a:r>
            <a:r>
              <a:rPr lang="de-DE" dirty="0" err="1" smtClean="0">
                <a:solidFill>
                  <a:srgbClr val="FFC000"/>
                </a:solidFill>
              </a:rPr>
              <a:t>Methods</a:t>
            </a:r>
            <a:r>
              <a:rPr lang="de-DE" dirty="0" smtClean="0">
                <a:solidFill>
                  <a:srgbClr val="FFC000"/>
                </a:solidFill>
              </a:rPr>
              <a:t> </a:t>
            </a:r>
            <a:r>
              <a:rPr lang="de-DE" dirty="0" err="1" smtClean="0">
                <a:solidFill>
                  <a:srgbClr val="FFC000"/>
                </a:solidFill>
              </a:rPr>
              <a:t>and</a:t>
            </a:r>
            <a:r>
              <a:rPr lang="de-DE" dirty="0" smtClean="0">
                <a:solidFill>
                  <a:srgbClr val="FFC000"/>
                </a:solidFill>
              </a:rPr>
              <a:t> </a:t>
            </a:r>
            <a:r>
              <a:rPr lang="de-DE" dirty="0" err="1" smtClean="0">
                <a:solidFill>
                  <a:srgbClr val="FFC000"/>
                </a:solidFill>
              </a:rPr>
              <a:t>procedures</a:t>
            </a:r>
            <a:r>
              <a:rPr lang="de-DE" dirty="0" smtClean="0">
                <a:solidFill>
                  <a:srgbClr val="FFC000"/>
                </a:solidFill>
              </a:rPr>
              <a:t> </a:t>
            </a:r>
            <a:r>
              <a:rPr lang="de-DE" dirty="0" err="1" smtClean="0">
                <a:solidFill>
                  <a:srgbClr val="FFC000"/>
                </a:solidFill>
              </a:rPr>
              <a:t>for</a:t>
            </a:r>
            <a:r>
              <a:rPr lang="de-DE" dirty="0" smtClean="0">
                <a:solidFill>
                  <a:srgbClr val="FFC000"/>
                </a:solidFill>
              </a:rPr>
              <a:t> </a:t>
            </a:r>
            <a:r>
              <a:rPr lang="de-DE" dirty="0" err="1" smtClean="0">
                <a:solidFill>
                  <a:srgbClr val="FFC000"/>
                </a:solidFill>
              </a:rPr>
              <a:t>accessing</a:t>
            </a:r>
            <a:r>
              <a:rPr lang="de-DE" dirty="0" smtClean="0">
                <a:solidFill>
                  <a:srgbClr val="FFC000"/>
                </a:solidFill>
              </a:rPr>
              <a:t> </a:t>
            </a:r>
            <a:r>
              <a:rPr lang="de-DE" dirty="0" err="1" smtClean="0">
                <a:solidFill>
                  <a:srgbClr val="FFC000"/>
                </a:solidFill>
              </a:rPr>
              <a:t>the</a:t>
            </a:r>
            <a:r>
              <a:rPr lang="de-DE" dirty="0" smtClean="0">
                <a:solidFill>
                  <a:srgbClr val="FFC000"/>
                </a:solidFill>
              </a:rPr>
              <a:t> </a:t>
            </a:r>
            <a:r>
              <a:rPr lang="de-DE" dirty="0" err="1" smtClean="0">
                <a:solidFill>
                  <a:srgbClr val="FFC000"/>
                </a:solidFill>
              </a:rPr>
              <a:t>impact</a:t>
            </a:r>
            <a:r>
              <a:rPr lang="de-DE" dirty="0" smtClean="0">
                <a:solidFill>
                  <a:srgbClr val="FFC000"/>
                </a:solidFill>
              </a:rPr>
              <a:t> </a:t>
            </a:r>
            <a:r>
              <a:rPr lang="de-DE" dirty="0" err="1" smtClean="0">
                <a:solidFill>
                  <a:srgbClr val="FFC000"/>
                </a:solidFill>
              </a:rPr>
              <a:t>of</a:t>
            </a:r>
            <a:r>
              <a:rPr lang="de-DE" dirty="0" smtClean="0">
                <a:solidFill>
                  <a:srgbClr val="FFC000"/>
                </a:solidFill>
              </a:rPr>
              <a:t> Libraries (Methoden </a:t>
            </a:r>
            <a:r>
              <a:rPr lang="de-DE" dirty="0">
                <a:solidFill>
                  <a:srgbClr val="FFC000"/>
                </a:solidFill>
              </a:rPr>
              <a:t>und Verfahren zur Bewertung der Auswirkungen von </a:t>
            </a:r>
            <a:r>
              <a:rPr lang="de-DE" dirty="0" smtClean="0">
                <a:solidFill>
                  <a:srgbClr val="FFC000"/>
                </a:solidFill>
              </a:rPr>
              <a:t>Bibliotheken).</a:t>
            </a:r>
            <a:endParaRPr lang="de-DE" dirty="0">
              <a:solidFill>
                <a:srgbClr val="FFC000"/>
              </a:solidFill>
            </a:endParaRPr>
          </a:p>
          <a:p>
            <a:endParaRPr lang="de-DE"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50</a:t>
            </a:fld>
            <a:endParaRPr lang="sl-SI" dirty="0">
              <a:solidFill>
                <a:prstClr val="white"/>
              </a:solidFill>
            </a:endParaRPr>
          </a:p>
        </p:txBody>
      </p:sp>
      <p:sp>
        <p:nvSpPr>
          <p:cNvPr id="5" name="Naslov 4"/>
          <p:cNvSpPr>
            <a:spLocks noGrp="1"/>
          </p:cNvSpPr>
          <p:nvPr>
            <p:ph type="title"/>
          </p:nvPr>
        </p:nvSpPr>
        <p:spPr/>
        <p:txBody>
          <a:bodyPr>
            <a:normAutofit fontScale="90000"/>
          </a:bodyPr>
          <a:lstStyle/>
          <a:p>
            <a:pPr algn="ctr"/>
            <a:r>
              <a:rPr lang="de-DE" dirty="0">
                <a:solidFill>
                  <a:srgbClr val="FFC000"/>
                </a:solidFill>
              </a:rPr>
              <a:t>Statistische Messungen der Aktivitäten slowenischer Bibliotheken </a:t>
            </a:r>
            <a:endParaRPr lang="sl-SI" dirty="0">
              <a:solidFill>
                <a:srgbClr val="FFC000"/>
              </a:solidFill>
            </a:endParaRP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543436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3294C0"/>
        </a:solidFill>
        <a:effectLst/>
      </p:bgPr>
    </p:bg>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576872"/>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949318"/>
          </a:xfrm>
        </p:spPr>
        <p:txBody>
          <a:bodyPr>
            <a:normAutofit fontScale="90000"/>
          </a:bodyPr>
          <a:lstStyle/>
          <a:p>
            <a:pPr marL="0" marR="0" algn="ctr">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r>
              <a:rPr lang="sl-SI" sz="3200" dirty="0">
                <a:effectLst/>
                <a:latin typeface="Calibri" panose="020F0502020204030204" pitchFamily="34" charset="0"/>
                <a:ea typeface="Calibri" panose="020F0502020204030204" pitchFamily="34" charset="0"/>
                <a:cs typeface="Times New Roman" panose="02020603050405020304" pitchFamily="18" charset="0"/>
              </a:rPr>
              <a:t/>
            </a:r>
            <a:br>
              <a:rPr lang="sl-SI" sz="3200" dirty="0">
                <a:effectLst/>
                <a:latin typeface="Calibri" panose="020F0502020204030204" pitchFamily="34" charset="0"/>
                <a:ea typeface="Calibri" panose="020F0502020204030204" pitchFamily="34" charset="0"/>
                <a:cs typeface="Times New Roman" panose="02020603050405020304" pitchFamily="18" charset="0"/>
              </a:rPr>
            </a:br>
            <a:r>
              <a:rPr lang="de-DE"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Durchführung statistischer Messungen zur Arbeit von Schulbibliotheken im Schuljahr 2015/16</a:t>
            </a:r>
            <a:endParaRPr lang="sl-SI" dirty="0">
              <a:solidFill>
                <a:srgbClr val="FFC000"/>
              </a:solidFill>
            </a:endParaRPr>
          </a:p>
        </p:txBody>
      </p:sp>
      <p:sp>
        <p:nvSpPr>
          <p:cNvPr id="6" name="Pravokotnik 5"/>
          <p:cNvSpPr/>
          <p:nvPr/>
        </p:nvSpPr>
        <p:spPr>
          <a:xfrm>
            <a:off x="388321" y="1443841"/>
            <a:ext cx="10965477" cy="4832092"/>
          </a:xfrm>
          <a:prstGeom prst="rect">
            <a:avLst/>
          </a:prstGeom>
        </p:spPr>
        <p:txBody>
          <a:bodyPr wrap="square">
            <a:spAutoFit/>
          </a:bodyPr>
          <a:lstStyle/>
          <a:p>
            <a:endParaRPr lang="de-DE" sz="2800" dirty="0" smtClean="0">
              <a:solidFill>
                <a:srgbClr val="FFC000"/>
              </a:solidFill>
            </a:endParaRPr>
          </a:p>
          <a:p>
            <a:r>
              <a:rPr lang="de-DE" sz="2800" dirty="0" smtClean="0">
                <a:solidFill>
                  <a:srgbClr val="FFC000"/>
                </a:solidFill>
              </a:rPr>
              <a:t>Statistische </a:t>
            </a:r>
            <a:r>
              <a:rPr lang="de-DE" sz="2800" dirty="0">
                <a:solidFill>
                  <a:srgbClr val="FFC000"/>
                </a:solidFill>
              </a:rPr>
              <a:t>Messungen zur Arbeit von Schulbibliotheken im Schuljahr 2015/16 wurden offiziell am 5. Dezember 2016 begonnen und dauerten offiziell zehn Tage, also bis zum 16. Dezember 2016.</a:t>
            </a:r>
          </a:p>
          <a:p>
            <a:r>
              <a:rPr lang="de-DE" sz="2800" dirty="0">
                <a:solidFill>
                  <a:srgbClr val="FFC000"/>
                </a:solidFill>
              </a:rPr>
              <a:t>Da alle Berichtseinheiten den Fragebogen bis zu diesem Zeitpunkt nicht ausfüllten, wurde die Frist für den Fragebogen bis zum 27. Januar 2017 verlängert, und </a:t>
            </a:r>
            <a:r>
              <a:rPr lang="de-DE" sz="2600" dirty="0">
                <a:solidFill>
                  <a:srgbClr val="FFC000"/>
                </a:solidFill>
              </a:rPr>
              <a:t>die</a:t>
            </a:r>
            <a:r>
              <a:rPr lang="de-DE" sz="2800" dirty="0" smtClean="0">
                <a:solidFill>
                  <a:srgbClr val="FFC000"/>
                </a:solidFill>
              </a:rPr>
              <a:t> Messungen </a:t>
            </a:r>
            <a:r>
              <a:rPr lang="de-DE" sz="2800" dirty="0">
                <a:solidFill>
                  <a:srgbClr val="FFC000"/>
                </a:solidFill>
              </a:rPr>
              <a:t>wurde schließlich am 24. Februar 2017 abgeschlossen.</a:t>
            </a:r>
          </a:p>
          <a:p>
            <a:r>
              <a:rPr lang="de-DE" sz="2800" dirty="0">
                <a:solidFill>
                  <a:srgbClr val="FFC000"/>
                </a:solidFill>
              </a:rPr>
              <a:t>Zum Zeitpunkt der Messungen wurde fachkundige Hilfe beim Ausfüllen des Fragebogens sowie technische Hilfe bei technischen Schwierigkeiten bereitgestellt.</a:t>
            </a:r>
            <a:endParaRPr lang="sl-SI" sz="2800" dirty="0">
              <a:solidFill>
                <a:srgbClr val="FFC000"/>
              </a:solidFill>
            </a:endParaRPr>
          </a:p>
        </p:txBody>
      </p:sp>
    </p:spTree>
    <p:extLst>
      <p:ext uri="{BB962C8B-B14F-4D97-AF65-F5344CB8AC3E}">
        <p14:creationId xmlns:p14="http://schemas.microsoft.com/office/powerpoint/2010/main" val="4197351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3294C0"/>
        </a:solidFill>
        <a:effectLst/>
      </p:bgPr>
    </p:bg>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535870"/>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1175658"/>
          </a:xfrm>
        </p:spPr>
        <p:txBody>
          <a:bodyPr>
            <a:normAutofit fontScale="90000"/>
          </a:bodyPr>
          <a:lstStyle/>
          <a:p>
            <a:pPr marL="0" marR="0" algn="ctr">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Durchführung </a:t>
            </a: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statistischer Messungen zur Arbeit von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Schulbibliotheken </a:t>
            </a: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im Schuljahr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2015/16</a:t>
            </a:r>
            <a:endParaRPr lang="sl-SI" dirty="0">
              <a:solidFill>
                <a:srgbClr val="FFC000"/>
              </a:solidFill>
            </a:endParaRPr>
          </a:p>
        </p:txBody>
      </p:sp>
      <p:sp>
        <p:nvSpPr>
          <p:cNvPr id="6" name="Pravokotnik 5"/>
          <p:cNvSpPr/>
          <p:nvPr/>
        </p:nvSpPr>
        <p:spPr>
          <a:xfrm>
            <a:off x="634482" y="1670181"/>
            <a:ext cx="10898154" cy="532903"/>
          </a:xfrm>
          <a:prstGeom prst="rect">
            <a:avLst/>
          </a:prstGeom>
        </p:spPr>
        <p:txBody>
          <a:bodyPr wrap="square">
            <a:spAutoFit/>
          </a:bodyPr>
          <a:lstStyle/>
          <a:p>
            <a:pPr>
              <a:lnSpc>
                <a:spcPct val="107000"/>
              </a:lnSpc>
              <a:spcAft>
                <a:spcPts val="800"/>
              </a:spcAft>
            </a:pPr>
            <a:endParaRPr lang="sl-SI" sz="2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ravokotnik 2"/>
          <p:cNvSpPr/>
          <p:nvPr/>
        </p:nvSpPr>
        <p:spPr>
          <a:xfrm>
            <a:off x="849086" y="2413338"/>
            <a:ext cx="10352314" cy="3108543"/>
          </a:xfrm>
          <a:prstGeom prst="rect">
            <a:avLst/>
          </a:prstGeom>
        </p:spPr>
        <p:txBody>
          <a:bodyPr wrap="square">
            <a:spAutoFit/>
          </a:bodyPr>
          <a:lstStyle/>
          <a:p>
            <a:r>
              <a:rPr lang="de-DE" sz="2800" dirty="0">
                <a:solidFill>
                  <a:srgbClr val="FFC000"/>
                </a:solidFill>
              </a:rPr>
              <a:t>612 Berichtseinheiten wurden wie folgt in die Messungen einbezogen:</a:t>
            </a:r>
          </a:p>
          <a:p>
            <a:r>
              <a:rPr lang="de-DE" sz="2800" dirty="0">
                <a:solidFill>
                  <a:srgbClr val="FFC000"/>
                </a:solidFill>
              </a:rPr>
              <a:t>- 477 </a:t>
            </a:r>
            <a:r>
              <a:rPr lang="de-DE" sz="2800" dirty="0" smtClean="0">
                <a:solidFill>
                  <a:srgbClr val="FFC000"/>
                </a:solidFill>
              </a:rPr>
              <a:t>Grundschulen,</a:t>
            </a:r>
            <a:endParaRPr lang="de-DE" sz="2800" dirty="0">
              <a:solidFill>
                <a:srgbClr val="FFC000"/>
              </a:solidFill>
            </a:endParaRPr>
          </a:p>
          <a:p>
            <a:r>
              <a:rPr lang="de-DE" sz="2800" dirty="0">
                <a:solidFill>
                  <a:srgbClr val="FFC000"/>
                </a:solidFill>
              </a:rPr>
              <a:t>- 115 </a:t>
            </a:r>
            <a:r>
              <a:rPr lang="de-DE" sz="2800" dirty="0" smtClean="0">
                <a:solidFill>
                  <a:srgbClr val="FFC000"/>
                </a:solidFill>
              </a:rPr>
              <a:t>Mittelschulen,</a:t>
            </a:r>
            <a:endParaRPr lang="de-DE" sz="2800" dirty="0">
              <a:solidFill>
                <a:srgbClr val="FFC000"/>
              </a:solidFill>
            </a:endParaRPr>
          </a:p>
          <a:p>
            <a:r>
              <a:rPr lang="de-DE" sz="2800" dirty="0">
                <a:solidFill>
                  <a:srgbClr val="FFC000"/>
                </a:solidFill>
              </a:rPr>
              <a:t>- 4 </a:t>
            </a:r>
            <a:r>
              <a:rPr lang="de-DE" sz="2800" dirty="0" smtClean="0">
                <a:solidFill>
                  <a:srgbClr val="FFC000"/>
                </a:solidFill>
              </a:rPr>
              <a:t>h</a:t>
            </a:r>
            <a:r>
              <a:rPr lang="de-DE" sz="2600" dirty="0">
                <a:solidFill>
                  <a:srgbClr val="FFC000"/>
                </a:solidFill>
              </a:rPr>
              <a:t>ö</a:t>
            </a:r>
            <a:r>
              <a:rPr lang="de-DE" sz="2800" dirty="0" smtClean="0">
                <a:solidFill>
                  <a:srgbClr val="FFC000"/>
                </a:solidFill>
              </a:rPr>
              <a:t>here Berufsschulen </a:t>
            </a:r>
            <a:r>
              <a:rPr lang="de-DE" sz="2800" dirty="0">
                <a:solidFill>
                  <a:srgbClr val="FFC000"/>
                </a:solidFill>
              </a:rPr>
              <a:t>und</a:t>
            </a:r>
          </a:p>
          <a:p>
            <a:r>
              <a:rPr lang="de-DE" sz="2800" dirty="0" smtClean="0">
                <a:solidFill>
                  <a:srgbClr val="FFC000"/>
                </a:solidFill>
              </a:rPr>
              <a:t>- 16 </a:t>
            </a:r>
            <a:r>
              <a:rPr lang="de-DE" sz="2800" dirty="0">
                <a:solidFill>
                  <a:srgbClr val="FFC000"/>
                </a:solidFill>
              </a:rPr>
              <a:t>Institutionen für die Bildung und Erziehung von Kindern und Jugendlichen mit besonderen Bedürfnissen</a:t>
            </a:r>
            <a:r>
              <a:rPr lang="de-DE" sz="2800" dirty="0" smtClean="0">
                <a:solidFill>
                  <a:srgbClr val="FFC000"/>
                </a:solidFill>
              </a:rPr>
              <a:t>.</a:t>
            </a:r>
          </a:p>
          <a:p>
            <a:pPr marL="457200" indent="-457200">
              <a:buFontTx/>
              <a:buChar char="-"/>
            </a:pPr>
            <a:endParaRPr lang="sl-SI" sz="2800" dirty="0"/>
          </a:p>
        </p:txBody>
      </p:sp>
    </p:spTree>
    <p:extLst>
      <p:ext uri="{BB962C8B-B14F-4D97-AF65-F5344CB8AC3E}">
        <p14:creationId xmlns:p14="http://schemas.microsoft.com/office/powerpoint/2010/main" val="2106440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3294C0"/>
        </a:solidFill>
        <a:effectLst/>
      </p:bgPr>
    </p:bg>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535870"/>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1175658"/>
          </a:xfrm>
        </p:spPr>
        <p:txBody>
          <a:bodyPr>
            <a:normAutofit fontScale="90000"/>
          </a:bodyPr>
          <a:lstStyle/>
          <a:p>
            <a:pPr marL="0" marR="0" algn="ctr">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Durchführung statistischer Messungen zur Arbeit von Schulbibliotheken im Schuljahr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2015/16</a:t>
            </a:r>
            <a:endParaRPr lang="sl-SI" dirty="0">
              <a:solidFill>
                <a:srgbClr val="FFC000"/>
              </a:solidFill>
            </a:endParaRPr>
          </a:p>
        </p:txBody>
      </p:sp>
      <p:sp>
        <p:nvSpPr>
          <p:cNvPr id="6" name="Pravokotnik 5"/>
          <p:cNvSpPr/>
          <p:nvPr/>
        </p:nvSpPr>
        <p:spPr>
          <a:xfrm>
            <a:off x="634482" y="1670181"/>
            <a:ext cx="10898154" cy="4516429"/>
          </a:xfrm>
          <a:prstGeom prst="rect">
            <a:avLst/>
          </a:prstGeom>
        </p:spPr>
        <p:txBody>
          <a:bodyPr wrap="square">
            <a:spAutoFit/>
          </a:bodyPr>
          <a:lstStyle/>
          <a:p>
            <a:pPr>
              <a:lnSpc>
                <a:spcPct val="107000"/>
              </a:lnSpc>
              <a:spcAft>
                <a:spcPts val="800"/>
              </a:spcAft>
            </a:pPr>
            <a:r>
              <a:rPr lang="de-DE" sz="2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Zum Zeitpunkt der Messungen wurden über 900 Gespräche telefonisch geführt und mehr als 950 E-Mails ausgetauscht.</a:t>
            </a:r>
          </a:p>
          <a:p>
            <a:pPr>
              <a:lnSpc>
                <a:spcPct val="107000"/>
              </a:lnSpc>
              <a:spcAft>
                <a:spcPts val="800"/>
              </a:spcAft>
            </a:pPr>
            <a:r>
              <a:rPr lang="de-DE" sz="2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Zum Zeitpunkt der offiziellen Messungen antworteten 492 Berichtseinheiten von 612 Berichtseinheiten, </a:t>
            </a:r>
            <a:r>
              <a:rPr lang="de-DE" sz="28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und </a:t>
            </a:r>
            <a:r>
              <a:rPr lang="de-DE" sz="2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nach der abgeschlossenen Erweiterung der Messungen insgesamt 577 Berichtseinheiten</a:t>
            </a:r>
            <a:r>
              <a:rPr lang="de-DE" sz="28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sz="2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Der Fragebogen wurde damit von 577 von 612 Schulen ausgefüllt, was 94,3% aller befragten Schulen entspricht.</a:t>
            </a:r>
            <a:endParaRPr lang="de-DE" sz="28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kumimoji="0" lang="sl-SI"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009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535870"/>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1175658"/>
          </a:xfrm>
        </p:spPr>
        <p:txBody>
          <a:bodyPr>
            <a:normAutofit fontScale="90000"/>
          </a:bodyPr>
          <a:lstStyle/>
          <a:p>
            <a:pPr marL="0" marR="0" algn="ctr">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Durchführung statistischer Messungen zur Arbeit von Schulbibliotheken im Schuljahr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2015/16</a:t>
            </a:r>
            <a:endParaRPr lang="sl-SI" dirty="0">
              <a:solidFill>
                <a:srgbClr val="FFC000"/>
              </a:solidFill>
            </a:endParaRPr>
          </a:p>
        </p:txBody>
      </p:sp>
      <p:sp>
        <p:nvSpPr>
          <p:cNvPr id="3" name="Pravokotnik 2"/>
          <p:cNvSpPr/>
          <p:nvPr/>
        </p:nvSpPr>
        <p:spPr>
          <a:xfrm>
            <a:off x="436417" y="1859340"/>
            <a:ext cx="10405753" cy="4678204"/>
          </a:xfrm>
          <a:prstGeom prst="rect">
            <a:avLst/>
          </a:prstGeom>
        </p:spPr>
        <p:txBody>
          <a:bodyPr wrap="square">
            <a:spAutoFit/>
          </a:bodyPr>
          <a:lstStyle/>
          <a:p>
            <a:r>
              <a:rPr lang="de-DE" sz="2800" dirty="0">
                <a:solidFill>
                  <a:srgbClr val="FFC000"/>
                </a:solidFill>
              </a:rPr>
              <a:t>Für die Informationsunterstützung für Schulbibliothekare wurde auf der Internetseite des </a:t>
            </a:r>
            <a:r>
              <a:rPr lang="de-DE" sz="2800" dirty="0" err="1">
                <a:solidFill>
                  <a:srgbClr val="FFC000"/>
                </a:solidFill>
              </a:rPr>
              <a:t>CeZaR</a:t>
            </a:r>
            <a:r>
              <a:rPr lang="de-DE" sz="2800" dirty="0">
                <a:solidFill>
                  <a:srgbClr val="FFC000"/>
                </a:solidFill>
              </a:rPr>
              <a:t> unter dem Titel "Schulbibliotheken" ein eigener Tab eingerichtet.</a:t>
            </a:r>
          </a:p>
          <a:p>
            <a:r>
              <a:rPr lang="de-DE" sz="2800" dirty="0">
                <a:solidFill>
                  <a:srgbClr val="FFC000"/>
                </a:solidFill>
              </a:rPr>
              <a:t>Dort werden Informationen über die Integration von Schulbibliotheken in das COBISS-System und statistische Messungen von Schulbibliotheken zusammen mit Links zu zusätzlichen Materialien sowie Kontaktpersonen für die Unterstützung bei Messungen mit Namen, Telefonnummern und E-Mail-Adressen gesammelt.</a:t>
            </a:r>
          </a:p>
          <a:p>
            <a:r>
              <a:rPr lang="de-DE" sz="2800" dirty="0">
                <a:solidFill>
                  <a:srgbClr val="FFC000"/>
                </a:solidFill>
              </a:rPr>
              <a:t>Die Messergebnisse sind unter der Adresse </a:t>
            </a:r>
            <a:r>
              <a:rPr lang="de-DE" sz="2800" dirty="0" smtClean="0">
                <a:solidFill>
                  <a:srgbClr val="FFC000"/>
                </a:solidFill>
              </a:rPr>
              <a:t>unten verfügbar:</a:t>
            </a:r>
            <a:endParaRPr lang="de-DE" sz="2800" dirty="0">
              <a:solidFill>
                <a:srgbClr val="FFC000"/>
              </a:solidFill>
            </a:endParaRPr>
          </a:p>
          <a:p>
            <a:r>
              <a:rPr lang="de-DE" sz="2800" dirty="0">
                <a:hlinkClick r:id="rId4"/>
              </a:rPr>
              <a:t>https://</a:t>
            </a:r>
            <a:r>
              <a:rPr lang="de-DE" sz="2800" dirty="0" smtClean="0">
                <a:hlinkClick r:id="rId4"/>
              </a:rPr>
              <a:t>cezar.nuk.uni-lj.si/analize/index.php</a:t>
            </a:r>
            <a:r>
              <a:rPr lang="de-DE" sz="2800" dirty="0" smtClean="0"/>
              <a:t> </a:t>
            </a:r>
          </a:p>
          <a:p>
            <a:endParaRPr lang="sl-SI" dirty="0"/>
          </a:p>
        </p:txBody>
      </p:sp>
    </p:spTree>
    <p:extLst>
      <p:ext uri="{BB962C8B-B14F-4D97-AF65-F5344CB8AC3E}">
        <p14:creationId xmlns:p14="http://schemas.microsoft.com/office/powerpoint/2010/main" val="29920632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535870"/>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1175658"/>
          </a:xfrm>
        </p:spPr>
        <p:txBody>
          <a:bodyPr>
            <a:normAutofit fontScale="90000"/>
          </a:bodyPr>
          <a:lstStyle/>
          <a:p>
            <a:pPr marL="0" marR="0" algn="ctr">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Durchführung statistischer Messungen zur Arbeit von Schulbibliotheken im Schuljahr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2015/16</a:t>
            </a:r>
            <a:endParaRPr lang="sl-SI" dirty="0">
              <a:solidFill>
                <a:srgbClr val="FFC000"/>
              </a:solidFill>
            </a:endParaRPr>
          </a:p>
        </p:txBody>
      </p:sp>
      <p:sp>
        <p:nvSpPr>
          <p:cNvPr id="6" name="Pravokotnik 5"/>
          <p:cNvSpPr/>
          <p:nvPr/>
        </p:nvSpPr>
        <p:spPr>
          <a:xfrm>
            <a:off x="737118" y="1997839"/>
            <a:ext cx="10273004" cy="4401205"/>
          </a:xfrm>
          <a:prstGeom prst="rect">
            <a:avLst/>
          </a:prstGeom>
        </p:spPr>
        <p:txBody>
          <a:bodyPr wrap="square">
            <a:spAutoFit/>
          </a:bodyPr>
          <a:lstStyle/>
          <a:p>
            <a:r>
              <a:rPr lang="de-DE" sz="2800" dirty="0">
                <a:solidFill>
                  <a:srgbClr val="FFC000"/>
                </a:solidFill>
              </a:rPr>
              <a:t>Der Bericht über die Messungen von Schulbibliotheken ist unter folgender Adresse erhältlich:</a:t>
            </a:r>
          </a:p>
          <a:p>
            <a:r>
              <a:rPr lang="de-DE" sz="2800" dirty="0">
                <a:solidFill>
                  <a:srgbClr val="FFC000"/>
                </a:solidFill>
                <a:hlinkClick r:id="rId4"/>
              </a:rPr>
              <a:t>https://</a:t>
            </a:r>
            <a:r>
              <a:rPr lang="de-DE" sz="2800" dirty="0" smtClean="0">
                <a:solidFill>
                  <a:srgbClr val="FFC000"/>
                </a:solidFill>
                <a:hlinkClick r:id="rId4"/>
              </a:rPr>
              <a:t>cezar.nuk.uni-lj.si/common/files/studije/porocilo_solske.pdf</a:t>
            </a:r>
            <a:endParaRPr lang="de-DE" sz="2800" dirty="0" smtClean="0">
              <a:solidFill>
                <a:srgbClr val="FFC000"/>
              </a:solidFill>
            </a:endParaRPr>
          </a:p>
          <a:p>
            <a:r>
              <a:rPr lang="de-DE" sz="2800" dirty="0" smtClean="0">
                <a:solidFill>
                  <a:srgbClr val="FFC000"/>
                </a:solidFill>
              </a:rPr>
              <a:t>  </a:t>
            </a:r>
            <a:endParaRPr lang="de-DE" sz="2800" dirty="0">
              <a:solidFill>
                <a:srgbClr val="FFC000"/>
              </a:solidFill>
            </a:endParaRPr>
          </a:p>
          <a:p>
            <a:r>
              <a:rPr lang="de-DE" sz="2800" dirty="0">
                <a:solidFill>
                  <a:srgbClr val="FFC000"/>
                </a:solidFill>
              </a:rPr>
              <a:t>Wir haben auch Arbeitsmaterialien für die Expertenbasis für die Erstellung der Regeln für die Umsetzung der Aktivitäten der Schulbibliothek vorbereitet.</a:t>
            </a:r>
          </a:p>
          <a:p>
            <a:r>
              <a:rPr lang="de-DE" sz="2800" dirty="0">
                <a:solidFill>
                  <a:srgbClr val="FFC000"/>
                </a:solidFill>
              </a:rPr>
              <a:t>Eine permanente Aufgabe besteht auch darin, bei der Erstellung neuer Kataloge von Bibliotheksmaterial im COBISS-System zu helfen und zu beraten.</a:t>
            </a:r>
            <a:endParaRPr lang="sl-SI" sz="2800" dirty="0">
              <a:solidFill>
                <a:srgbClr val="FFC000"/>
              </a:solidFill>
            </a:endParaRPr>
          </a:p>
        </p:txBody>
      </p:sp>
    </p:spTree>
    <p:extLst>
      <p:ext uri="{BB962C8B-B14F-4D97-AF65-F5344CB8AC3E}">
        <p14:creationId xmlns:p14="http://schemas.microsoft.com/office/powerpoint/2010/main" val="2074330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423" y="1309256"/>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1175658"/>
          </a:xfrm>
        </p:spPr>
        <p:txBody>
          <a:bodyPr>
            <a:normAutofit fontScale="90000"/>
          </a:bodyPr>
          <a:lstStyle/>
          <a:p>
            <a:pPr marL="0" marR="0" algn="ctr">
              <a:lnSpc>
                <a:spcPct val="107000"/>
              </a:lnSpc>
              <a:spcBef>
                <a:spcPts val="0"/>
              </a:spcBef>
              <a:spcAft>
                <a:spcPts val="800"/>
              </a:spcAft>
            </a:pP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Das </a:t>
            </a: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Zentrum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für die Entwicklung von Bibliotheken</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endParaRPr lang="sl-SI" dirty="0">
              <a:solidFill>
                <a:srgbClr val="FFC000"/>
              </a:solidFill>
            </a:endParaRPr>
          </a:p>
        </p:txBody>
      </p:sp>
      <p:sp>
        <p:nvSpPr>
          <p:cNvPr id="6" name="Pravokotnik 5"/>
          <p:cNvSpPr/>
          <p:nvPr/>
        </p:nvSpPr>
        <p:spPr>
          <a:xfrm>
            <a:off x="634482" y="1670181"/>
            <a:ext cx="10898154" cy="501419"/>
          </a:xfrm>
          <a:prstGeom prst="rect">
            <a:avLst/>
          </a:prstGeom>
        </p:spPr>
        <p:txBody>
          <a:bodyPr wrap="square">
            <a:spAutoFit/>
          </a:bodyPr>
          <a:lstStyle/>
          <a:p>
            <a:pPr>
              <a:lnSpc>
                <a:spcPct val="107000"/>
              </a:lnSpc>
              <a:spcAft>
                <a:spcPts val="800"/>
              </a:spcAft>
            </a:pPr>
            <a:endParaRPr kumimoji="0" lang="sl-SI"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Pravokotnik 2"/>
          <p:cNvSpPr/>
          <p:nvPr/>
        </p:nvSpPr>
        <p:spPr>
          <a:xfrm>
            <a:off x="398319" y="889844"/>
            <a:ext cx="10705110" cy="4401205"/>
          </a:xfrm>
          <a:prstGeom prst="rect">
            <a:avLst/>
          </a:prstGeom>
        </p:spPr>
        <p:txBody>
          <a:bodyPr wrap="square">
            <a:spAutoFit/>
          </a:bodyPr>
          <a:lstStyle/>
          <a:p>
            <a:r>
              <a:rPr lang="de-DE" sz="2800" dirty="0">
                <a:solidFill>
                  <a:srgbClr val="FFC000"/>
                </a:solidFill>
              </a:rPr>
              <a:t>Das Zentrum für die Entwicklung von Bibliotheken (</a:t>
            </a:r>
            <a:r>
              <a:rPr lang="de-DE" sz="2800" dirty="0" err="1">
                <a:solidFill>
                  <a:srgbClr val="FFC000"/>
                </a:solidFill>
              </a:rPr>
              <a:t>CeZaR</a:t>
            </a:r>
            <a:r>
              <a:rPr lang="de-DE" sz="2800" dirty="0">
                <a:solidFill>
                  <a:srgbClr val="FFC000"/>
                </a:solidFill>
              </a:rPr>
              <a:t>) ist seit 2005 ein neuer Name für den Staatlichen Bibliotheksdienst (DMS). </a:t>
            </a:r>
            <a:r>
              <a:rPr lang="de-DE" sz="2800" dirty="0" smtClean="0">
                <a:solidFill>
                  <a:srgbClr val="FFC000"/>
                </a:solidFill>
              </a:rPr>
              <a:t>Diese</a:t>
            </a:r>
            <a:r>
              <a:rPr lang="de-DE" sz="2600" dirty="0">
                <a:solidFill>
                  <a:srgbClr val="FFC000"/>
                </a:solidFill>
              </a:rPr>
              <a:t>r</a:t>
            </a:r>
            <a:r>
              <a:rPr lang="de-DE" sz="2800" dirty="0" smtClean="0">
                <a:solidFill>
                  <a:srgbClr val="FFC000"/>
                </a:solidFill>
              </a:rPr>
              <a:t> </a:t>
            </a:r>
            <a:r>
              <a:rPr lang="de-DE" sz="2800" dirty="0">
                <a:solidFill>
                  <a:srgbClr val="FFC000"/>
                </a:solidFill>
              </a:rPr>
              <a:t>wurde im Jahre 1998 in der National- und Universitätsbibliothek eingerichtet.</a:t>
            </a:r>
          </a:p>
          <a:p>
            <a:r>
              <a:rPr lang="de-DE" sz="2800" dirty="0">
                <a:solidFill>
                  <a:srgbClr val="FFC000"/>
                </a:solidFill>
              </a:rPr>
              <a:t>Die Umsetzung der Aufgaben, die heute die Kernaktivitäten </a:t>
            </a:r>
            <a:r>
              <a:rPr lang="de-DE" sz="2600" dirty="0">
                <a:solidFill>
                  <a:srgbClr val="FFC000"/>
                </a:solidFill>
              </a:rPr>
              <a:t>von</a:t>
            </a:r>
            <a:r>
              <a:rPr lang="de-DE" sz="2800" dirty="0" smtClean="0">
                <a:solidFill>
                  <a:srgbClr val="FFC000"/>
                </a:solidFill>
              </a:rPr>
              <a:t> </a:t>
            </a:r>
            <a:r>
              <a:rPr lang="de-DE" sz="2800" dirty="0" err="1" smtClean="0">
                <a:solidFill>
                  <a:srgbClr val="FFC000"/>
                </a:solidFill>
              </a:rPr>
              <a:t>CeZaR</a:t>
            </a:r>
            <a:r>
              <a:rPr lang="de-DE" sz="2800" dirty="0" smtClean="0">
                <a:solidFill>
                  <a:srgbClr val="FFC000"/>
                </a:solidFill>
              </a:rPr>
              <a:t> </a:t>
            </a:r>
            <a:r>
              <a:rPr lang="de-DE" sz="2800" dirty="0">
                <a:solidFill>
                  <a:srgbClr val="FFC000"/>
                </a:solidFill>
              </a:rPr>
              <a:t>darstellen, hat jedoch eine viel längere Tradition. Die fachliche Unterstützung der Bibliotheken in Slowenien und die Sammlung und Verbreitung von Informationen über das slowenische Bibliothekswesen wurde bereits im Dekret der Nationalregierung von Slowenien über die National- und Universitätsbibliothek 1945 festgelegt</a:t>
            </a:r>
            <a:r>
              <a:rPr lang="de-DE" sz="2800" dirty="0" smtClean="0">
                <a:solidFill>
                  <a:srgbClr val="FFC000"/>
                </a:solidFill>
              </a:rPr>
              <a:t>.</a:t>
            </a:r>
            <a:endParaRPr lang="de-DE" sz="2800" dirty="0">
              <a:solidFill>
                <a:srgbClr val="FFC000"/>
              </a:solidFill>
            </a:endParaRPr>
          </a:p>
        </p:txBody>
      </p:sp>
    </p:spTree>
    <p:extLst>
      <p:ext uri="{BB962C8B-B14F-4D97-AF65-F5344CB8AC3E}">
        <p14:creationId xmlns:p14="http://schemas.microsoft.com/office/powerpoint/2010/main" val="3817862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423" y="1309256"/>
            <a:ext cx="11631612"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494523"/>
            <a:ext cx="10719317" cy="1175658"/>
          </a:xfrm>
        </p:spPr>
        <p:txBody>
          <a:bodyPr>
            <a:normAutofit fontScale="90000"/>
          </a:bodyPr>
          <a:lstStyle/>
          <a:p>
            <a:pPr marL="0" marR="0" algn="ctr">
              <a:lnSpc>
                <a:spcPct val="107000"/>
              </a:lnSpc>
              <a:spcBef>
                <a:spcPts val="0"/>
              </a:spcBef>
              <a:spcAft>
                <a:spcPts val="800"/>
              </a:spcAft>
            </a:pP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Das </a:t>
            </a: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Zentrum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für die Entwicklung von Bibliotheken</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endParaRPr lang="sl-SI" dirty="0">
              <a:solidFill>
                <a:srgbClr val="FFC000"/>
              </a:solidFill>
            </a:endParaRPr>
          </a:p>
        </p:txBody>
      </p:sp>
      <p:sp>
        <p:nvSpPr>
          <p:cNvPr id="6" name="Pravokotnik 5"/>
          <p:cNvSpPr/>
          <p:nvPr/>
        </p:nvSpPr>
        <p:spPr>
          <a:xfrm>
            <a:off x="634482" y="1670181"/>
            <a:ext cx="10898154" cy="501419"/>
          </a:xfrm>
          <a:prstGeom prst="rect">
            <a:avLst/>
          </a:prstGeom>
        </p:spPr>
        <p:txBody>
          <a:bodyPr wrap="square">
            <a:spAutoFit/>
          </a:bodyPr>
          <a:lstStyle/>
          <a:p>
            <a:pPr>
              <a:lnSpc>
                <a:spcPct val="107000"/>
              </a:lnSpc>
              <a:spcAft>
                <a:spcPts val="800"/>
              </a:spcAft>
            </a:pPr>
            <a:endParaRPr kumimoji="0" lang="sl-SI"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Pravokotnik 2"/>
          <p:cNvSpPr/>
          <p:nvPr/>
        </p:nvSpPr>
        <p:spPr>
          <a:xfrm>
            <a:off x="398319" y="889844"/>
            <a:ext cx="10705110" cy="4401205"/>
          </a:xfrm>
          <a:prstGeom prst="rect">
            <a:avLst/>
          </a:prstGeom>
        </p:spPr>
        <p:txBody>
          <a:bodyPr wrap="square">
            <a:spAutoFit/>
          </a:bodyPr>
          <a:lstStyle/>
          <a:p>
            <a:r>
              <a:rPr lang="de-DE" sz="2800" dirty="0" smtClean="0">
                <a:solidFill>
                  <a:srgbClr val="FFC000"/>
                </a:solidFill>
              </a:rPr>
              <a:t>Die Verabschiedung des Gesetzes über Bibliotheken im Jahre 1961 beschleunigte die Entwicklung dieser Aktivitäten im Rahmen des damaligen Nationalen Mutterschaftsdienstes, der 1963 als Abteilung innerhalb der NUK organisiert wurde. Die Notwendigkeit einer professionellen Forschung führte im Jahre 1977 zur Einrichtung des Bibliotheksberufs- und wissenschaftlichen Forschungszentrums. </a:t>
            </a:r>
          </a:p>
          <a:p>
            <a:r>
              <a:rPr lang="de-DE" sz="2800" dirty="0" smtClean="0">
                <a:solidFill>
                  <a:srgbClr val="FFC000"/>
                </a:solidFill>
              </a:rPr>
              <a:t>Das Zentrum für die Entwicklung von Bibliotheken überwacht daher den Betrieb und die Entwicklung von Bibliotheken, die die Bibliotheksaktivitäten als öffentlicher Dienst durchführen und prüft die Erfüllung der Mindestbedingungen für die professionelle Arbeit. </a:t>
            </a:r>
            <a:endParaRPr lang="de-DE" sz="2800" dirty="0">
              <a:solidFill>
                <a:srgbClr val="FFC000"/>
              </a:solidFill>
            </a:endParaRPr>
          </a:p>
        </p:txBody>
      </p:sp>
    </p:spTree>
    <p:extLst>
      <p:ext uri="{BB962C8B-B14F-4D97-AF65-F5344CB8AC3E}">
        <p14:creationId xmlns:p14="http://schemas.microsoft.com/office/powerpoint/2010/main" val="32328107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059" y="436642"/>
            <a:ext cx="11631612" cy="532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959587" y="326572"/>
            <a:ext cx="10719317" cy="873284"/>
          </a:xfrm>
        </p:spPr>
        <p:txBody>
          <a:bodyPr>
            <a:normAutofit fontScale="90000"/>
          </a:bodyPr>
          <a:lstStyle/>
          <a:p>
            <a:pPr marL="0" marR="0">
              <a:lnSpc>
                <a:spcPct val="107000"/>
              </a:lnSpc>
              <a:spcBef>
                <a:spcPts val="0"/>
              </a:spcBef>
              <a:spcAft>
                <a:spcPts val="800"/>
              </a:spcAft>
            </a:pP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Das </a:t>
            </a: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Zentrum </a:t>
            </a: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für die Entwicklung von Bibliotheken</a:t>
            </a:r>
            <a:endParaRPr lang="sl-SI" dirty="0">
              <a:solidFill>
                <a:srgbClr val="FFC000"/>
              </a:solidFill>
            </a:endParaRPr>
          </a:p>
        </p:txBody>
      </p:sp>
      <p:sp>
        <p:nvSpPr>
          <p:cNvPr id="6" name="Pravokotnik 5"/>
          <p:cNvSpPr/>
          <p:nvPr/>
        </p:nvSpPr>
        <p:spPr>
          <a:xfrm>
            <a:off x="634482" y="1670181"/>
            <a:ext cx="10898154" cy="501419"/>
          </a:xfrm>
          <a:prstGeom prst="rect">
            <a:avLst/>
          </a:prstGeom>
        </p:spPr>
        <p:txBody>
          <a:bodyPr wrap="square">
            <a:spAutoFit/>
          </a:bodyPr>
          <a:lstStyle/>
          <a:p>
            <a:pPr>
              <a:lnSpc>
                <a:spcPct val="107000"/>
              </a:lnSpc>
              <a:spcAft>
                <a:spcPts val="800"/>
              </a:spcAft>
            </a:pPr>
            <a:endParaRPr kumimoji="0" lang="sl-SI"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436419" y="1309256"/>
            <a:ext cx="10917380" cy="3970318"/>
          </a:xfrm>
          <a:prstGeom prst="rect">
            <a:avLst/>
          </a:prstGeom>
        </p:spPr>
        <p:txBody>
          <a:bodyPr wrap="square">
            <a:spAutoFit/>
          </a:bodyPr>
          <a:lstStyle/>
          <a:p>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Ziel</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der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Aktivitäten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des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Zentrums</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ist</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es,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eine</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einheitliche</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und</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kohärente</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Entwicklung</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aller</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Arten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von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Bibliotheken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zu</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erreichen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die den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aktuellen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Welttrends</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entsprechen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und</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an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die objektiven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Möglichkeiten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und</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Besonderheiten</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Sloweniens</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angepasst</a:t>
            </a:r>
            <a:r>
              <a:rPr lang="sl-SI" sz="2800" dirty="0">
                <a:solidFill>
                  <a:srgbClr val="FFC000"/>
                </a:solidFill>
                <a:latin typeface="Calibri" panose="020F0502020204030204" pitchFamily="34" charset="0"/>
                <a:ea typeface="Times New Roman" panose="02020603050405020304" pitchFamily="18" charset="0"/>
                <a:cs typeface="Calibri" panose="020F0502020204030204" pitchFamily="34" charset="0"/>
              </a:rPr>
              <a:t> </a:t>
            </a:r>
            <a:r>
              <a:rPr lang="sl-SI" sz="2800" dirty="0" err="1">
                <a:solidFill>
                  <a:srgbClr val="FFC000"/>
                </a:solidFill>
                <a:latin typeface="Calibri" panose="020F0502020204030204" pitchFamily="34" charset="0"/>
                <a:ea typeface="Times New Roman" panose="02020603050405020304" pitchFamily="18" charset="0"/>
                <a:cs typeface="Calibri" panose="020F0502020204030204" pitchFamily="34" charset="0"/>
              </a:rPr>
              <a:t>werden</a:t>
            </a:r>
            <a:r>
              <a:rPr lang="sl-SI" sz="2800" dirty="0" smtClean="0">
                <a:solidFill>
                  <a:srgbClr val="FFC000"/>
                </a:solidFill>
                <a:latin typeface="Calibri" panose="020F0502020204030204" pitchFamily="34" charset="0"/>
                <a:ea typeface="Times New Roman" panose="02020603050405020304" pitchFamily="18" charset="0"/>
                <a:cs typeface="Calibri" panose="020F0502020204030204" pitchFamily="34" charset="0"/>
              </a:rPr>
              <a:t>.</a:t>
            </a:r>
            <a:r>
              <a:rPr lang="sl-SI" dirty="0"/>
              <a:t> </a:t>
            </a:r>
            <a:endParaRPr lang="en-US" dirty="0" smtClean="0"/>
          </a:p>
          <a:p>
            <a:r>
              <a:rPr lang="sl-SI" sz="2800" dirty="0" err="1" smtClean="0">
                <a:solidFill>
                  <a:srgbClr val="FFC000"/>
                </a:solidFill>
              </a:rPr>
              <a:t>Das</a:t>
            </a:r>
            <a:r>
              <a:rPr lang="sl-SI" sz="2800" dirty="0" smtClean="0">
                <a:solidFill>
                  <a:srgbClr val="FFC000"/>
                </a:solidFill>
              </a:rPr>
              <a:t> </a:t>
            </a:r>
            <a:r>
              <a:rPr lang="sl-SI" sz="2800" dirty="0" err="1">
                <a:solidFill>
                  <a:srgbClr val="FFC000"/>
                </a:solidFill>
              </a:rPr>
              <a:t>Zentrum</a:t>
            </a:r>
            <a:r>
              <a:rPr lang="sl-SI" sz="2800" dirty="0">
                <a:solidFill>
                  <a:srgbClr val="FFC000"/>
                </a:solidFill>
              </a:rPr>
              <a:t> </a:t>
            </a:r>
            <a:r>
              <a:rPr lang="sl-SI" sz="2800" dirty="0" err="1">
                <a:solidFill>
                  <a:srgbClr val="FFC000"/>
                </a:solidFill>
              </a:rPr>
              <a:t>für</a:t>
            </a:r>
            <a:r>
              <a:rPr lang="sl-SI" sz="2800" dirty="0">
                <a:solidFill>
                  <a:srgbClr val="FFC000"/>
                </a:solidFill>
              </a:rPr>
              <a:t> die </a:t>
            </a:r>
            <a:r>
              <a:rPr lang="sl-SI" sz="2800" dirty="0" err="1">
                <a:solidFill>
                  <a:srgbClr val="FFC000"/>
                </a:solidFill>
              </a:rPr>
              <a:t>Entwicklung</a:t>
            </a:r>
            <a:r>
              <a:rPr lang="sl-SI" sz="2800" dirty="0">
                <a:solidFill>
                  <a:srgbClr val="FFC000"/>
                </a:solidFill>
              </a:rPr>
              <a:t> von </a:t>
            </a:r>
            <a:r>
              <a:rPr lang="sl-SI" sz="2800" dirty="0" err="1">
                <a:solidFill>
                  <a:srgbClr val="FFC000"/>
                </a:solidFill>
              </a:rPr>
              <a:t>Bibliotheken</a:t>
            </a:r>
            <a:r>
              <a:rPr lang="sl-SI" sz="2800" dirty="0">
                <a:solidFill>
                  <a:srgbClr val="FFC000"/>
                </a:solidFill>
              </a:rPr>
              <a:t> </a:t>
            </a:r>
            <a:r>
              <a:rPr lang="sl-SI" sz="2800" dirty="0" err="1">
                <a:solidFill>
                  <a:srgbClr val="FFC000"/>
                </a:solidFill>
              </a:rPr>
              <a:t>führt</a:t>
            </a:r>
            <a:r>
              <a:rPr lang="sl-SI" sz="2800" dirty="0">
                <a:solidFill>
                  <a:srgbClr val="FFC000"/>
                </a:solidFill>
              </a:rPr>
              <a:t> in </a:t>
            </a:r>
            <a:r>
              <a:rPr lang="sl-SI" sz="2800" dirty="0" err="1">
                <a:solidFill>
                  <a:srgbClr val="FFC000"/>
                </a:solidFill>
              </a:rPr>
              <a:t>Übereinstimmung</a:t>
            </a:r>
            <a:r>
              <a:rPr lang="sl-SI" sz="2800" dirty="0">
                <a:solidFill>
                  <a:srgbClr val="FFC000"/>
                </a:solidFill>
              </a:rPr>
              <a:t> mit dem </a:t>
            </a:r>
            <a:r>
              <a:rPr lang="sl-SI" sz="2800" dirty="0" err="1">
                <a:solidFill>
                  <a:srgbClr val="FFC000"/>
                </a:solidFill>
              </a:rPr>
              <a:t>Gesetz</a:t>
            </a:r>
            <a:r>
              <a:rPr lang="sl-SI" sz="2800" dirty="0">
                <a:solidFill>
                  <a:srgbClr val="FFC000"/>
                </a:solidFill>
              </a:rPr>
              <a:t> </a:t>
            </a:r>
            <a:r>
              <a:rPr lang="sl-SI" sz="2800" dirty="0" err="1">
                <a:solidFill>
                  <a:srgbClr val="FFC000"/>
                </a:solidFill>
              </a:rPr>
              <a:t>über</a:t>
            </a:r>
            <a:r>
              <a:rPr lang="sl-SI" sz="2800" dirty="0">
                <a:solidFill>
                  <a:srgbClr val="FFC000"/>
                </a:solidFill>
              </a:rPr>
              <a:t> </a:t>
            </a:r>
            <a:r>
              <a:rPr lang="sl-SI" sz="2800" dirty="0" err="1">
                <a:solidFill>
                  <a:srgbClr val="FFC000"/>
                </a:solidFill>
              </a:rPr>
              <a:t>das</a:t>
            </a:r>
            <a:r>
              <a:rPr lang="sl-SI" sz="2800" dirty="0">
                <a:solidFill>
                  <a:srgbClr val="FFC000"/>
                </a:solidFill>
              </a:rPr>
              <a:t> </a:t>
            </a:r>
            <a:r>
              <a:rPr lang="sl-SI" sz="2800" dirty="0" err="1">
                <a:solidFill>
                  <a:srgbClr val="FFC000"/>
                </a:solidFill>
              </a:rPr>
              <a:t>Bibliothekswesen</a:t>
            </a:r>
            <a:r>
              <a:rPr lang="sl-SI" sz="2800" dirty="0">
                <a:solidFill>
                  <a:srgbClr val="FFC000"/>
                </a:solidFill>
              </a:rPr>
              <a:t> die </a:t>
            </a:r>
            <a:r>
              <a:rPr lang="sl-SI" sz="2800" dirty="0" err="1">
                <a:solidFill>
                  <a:srgbClr val="FFC000"/>
                </a:solidFill>
              </a:rPr>
              <a:t>folgenden</a:t>
            </a:r>
            <a:r>
              <a:rPr lang="sl-SI" sz="2800" dirty="0">
                <a:solidFill>
                  <a:srgbClr val="FFC000"/>
                </a:solidFill>
              </a:rPr>
              <a:t> </a:t>
            </a:r>
            <a:r>
              <a:rPr lang="sl-SI" sz="2800" dirty="0" err="1">
                <a:solidFill>
                  <a:srgbClr val="FFC000"/>
                </a:solidFill>
              </a:rPr>
              <a:t>grundlegenden</a:t>
            </a:r>
            <a:r>
              <a:rPr lang="sl-SI" sz="2800" dirty="0">
                <a:solidFill>
                  <a:srgbClr val="FFC000"/>
                </a:solidFill>
              </a:rPr>
              <a:t> </a:t>
            </a:r>
            <a:r>
              <a:rPr lang="sl-SI" sz="2800" dirty="0" err="1">
                <a:solidFill>
                  <a:srgbClr val="FFC000"/>
                </a:solidFill>
              </a:rPr>
              <a:t>Aufgaben</a:t>
            </a:r>
            <a:r>
              <a:rPr lang="sl-SI" sz="2800" dirty="0">
                <a:solidFill>
                  <a:srgbClr val="FFC000"/>
                </a:solidFill>
              </a:rPr>
              <a:t> </a:t>
            </a:r>
            <a:r>
              <a:rPr lang="sl-SI" sz="2800" dirty="0" err="1">
                <a:solidFill>
                  <a:srgbClr val="FFC000"/>
                </a:solidFill>
              </a:rPr>
              <a:t>aus</a:t>
            </a:r>
            <a:r>
              <a:rPr lang="sl-SI" sz="2800" dirty="0">
                <a:solidFill>
                  <a:srgbClr val="FFC000"/>
                </a:solidFill>
              </a:rPr>
              <a:t>:</a:t>
            </a:r>
          </a:p>
          <a:p>
            <a:pPr lvl="0"/>
            <a:r>
              <a:rPr lang="en-US" sz="2800" dirty="0" smtClean="0">
                <a:solidFill>
                  <a:srgbClr val="FFC000"/>
                </a:solidFill>
              </a:rPr>
              <a:t>- </a:t>
            </a:r>
            <a:r>
              <a:rPr lang="sl-SI" sz="2800" dirty="0" err="1" smtClean="0">
                <a:solidFill>
                  <a:srgbClr val="FFC000"/>
                </a:solidFill>
              </a:rPr>
              <a:t>sammelt</a:t>
            </a:r>
            <a:r>
              <a:rPr lang="sl-SI" sz="2800" dirty="0">
                <a:solidFill>
                  <a:srgbClr val="FFC000"/>
                </a:solidFill>
              </a:rPr>
              <a:t>, </a:t>
            </a:r>
            <a:r>
              <a:rPr lang="sl-SI" sz="2800" dirty="0" err="1">
                <a:solidFill>
                  <a:srgbClr val="FFC000"/>
                </a:solidFill>
              </a:rPr>
              <a:t>verarbeitet</a:t>
            </a:r>
            <a:r>
              <a:rPr lang="sl-SI" sz="2800" dirty="0">
                <a:solidFill>
                  <a:srgbClr val="FFC000"/>
                </a:solidFill>
              </a:rPr>
              <a:t> </a:t>
            </a:r>
            <a:r>
              <a:rPr lang="sl-SI" sz="2800" dirty="0" err="1">
                <a:solidFill>
                  <a:srgbClr val="FFC000"/>
                </a:solidFill>
              </a:rPr>
              <a:t>und</a:t>
            </a:r>
            <a:r>
              <a:rPr lang="sl-SI" sz="2800" dirty="0">
                <a:solidFill>
                  <a:srgbClr val="FFC000"/>
                </a:solidFill>
              </a:rPr>
              <a:t> </a:t>
            </a:r>
            <a:r>
              <a:rPr lang="sl-SI" sz="2800" dirty="0" err="1">
                <a:solidFill>
                  <a:srgbClr val="FFC000"/>
                </a:solidFill>
              </a:rPr>
              <a:t>überträgt</a:t>
            </a:r>
            <a:r>
              <a:rPr lang="sl-SI" sz="2800" dirty="0">
                <a:solidFill>
                  <a:srgbClr val="FFC000"/>
                </a:solidFill>
              </a:rPr>
              <a:t> </a:t>
            </a:r>
            <a:r>
              <a:rPr lang="sl-SI" sz="2800" dirty="0" err="1">
                <a:solidFill>
                  <a:srgbClr val="FFC000"/>
                </a:solidFill>
              </a:rPr>
              <a:t>statistische</a:t>
            </a:r>
            <a:r>
              <a:rPr lang="sl-SI" sz="2800" dirty="0">
                <a:solidFill>
                  <a:srgbClr val="FFC000"/>
                </a:solidFill>
              </a:rPr>
              <a:t> </a:t>
            </a:r>
            <a:r>
              <a:rPr lang="sl-SI" sz="2800" dirty="0" err="1">
                <a:solidFill>
                  <a:srgbClr val="FFC000"/>
                </a:solidFill>
              </a:rPr>
              <a:t>und</a:t>
            </a:r>
            <a:r>
              <a:rPr lang="sl-SI" sz="2800" dirty="0">
                <a:solidFill>
                  <a:srgbClr val="FFC000"/>
                </a:solidFill>
              </a:rPr>
              <a:t> </a:t>
            </a:r>
            <a:r>
              <a:rPr lang="sl-SI" sz="2800" dirty="0" err="1">
                <a:solidFill>
                  <a:srgbClr val="FFC000"/>
                </a:solidFill>
              </a:rPr>
              <a:t>andere</a:t>
            </a:r>
            <a:r>
              <a:rPr lang="sl-SI" sz="2800" dirty="0">
                <a:solidFill>
                  <a:srgbClr val="FFC000"/>
                </a:solidFill>
              </a:rPr>
              <a:t> </a:t>
            </a:r>
            <a:r>
              <a:rPr lang="sl-SI" sz="2800" dirty="0" err="1">
                <a:solidFill>
                  <a:srgbClr val="FFC000"/>
                </a:solidFill>
              </a:rPr>
              <a:t>Daten</a:t>
            </a:r>
            <a:r>
              <a:rPr lang="sl-SI" sz="2800" dirty="0">
                <a:solidFill>
                  <a:srgbClr val="FFC000"/>
                </a:solidFill>
              </a:rPr>
              <a:t> </a:t>
            </a:r>
            <a:r>
              <a:rPr lang="sl-SI" sz="2800" dirty="0" err="1">
                <a:solidFill>
                  <a:srgbClr val="FFC000"/>
                </a:solidFill>
              </a:rPr>
              <a:t>über</a:t>
            </a:r>
            <a:r>
              <a:rPr lang="sl-SI" sz="2800" dirty="0">
                <a:solidFill>
                  <a:srgbClr val="FFC000"/>
                </a:solidFill>
              </a:rPr>
              <a:t> die </a:t>
            </a:r>
            <a:r>
              <a:rPr lang="sl-SI" sz="2800" dirty="0" err="1">
                <a:solidFill>
                  <a:srgbClr val="FFC000"/>
                </a:solidFill>
              </a:rPr>
              <a:t>Funktionsweise</a:t>
            </a:r>
            <a:r>
              <a:rPr lang="sl-SI" sz="2800" dirty="0">
                <a:solidFill>
                  <a:srgbClr val="FFC000"/>
                </a:solidFill>
              </a:rPr>
              <a:t> von </a:t>
            </a:r>
            <a:r>
              <a:rPr lang="sl-SI" sz="2800" dirty="0" err="1">
                <a:solidFill>
                  <a:srgbClr val="FFC000"/>
                </a:solidFill>
              </a:rPr>
              <a:t>Bibliotheken</a:t>
            </a:r>
            <a:r>
              <a:rPr lang="sl-SI" sz="2800" dirty="0" smtClean="0">
                <a:solidFill>
                  <a:srgbClr val="FFC000"/>
                </a:solidFill>
              </a:rPr>
              <a:t>,</a:t>
            </a:r>
            <a:endParaRPr lang="sl-SI" sz="2800" dirty="0">
              <a:solidFill>
                <a:srgbClr val="FFC000"/>
              </a:solidFill>
            </a:endParaRPr>
          </a:p>
        </p:txBody>
      </p:sp>
    </p:spTree>
    <p:extLst>
      <p:ext uri="{BB962C8B-B14F-4D97-AF65-F5344CB8AC3E}">
        <p14:creationId xmlns:p14="http://schemas.microsoft.com/office/powerpoint/2010/main" val="16688106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615" y="1309256"/>
            <a:ext cx="9119573"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597159"/>
            <a:ext cx="10719317" cy="830425"/>
          </a:xfrm>
        </p:spPr>
        <p:txBody>
          <a:bodyPr>
            <a:normAutofit fontScale="90000"/>
          </a:bodyPr>
          <a:lstStyle/>
          <a:p>
            <a:pPr marL="0" marR="0" algn="ctr">
              <a:lnSpc>
                <a:spcPct val="107000"/>
              </a:lnSpc>
              <a:spcBef>
                <a:spcPts val="0"/>
              </a:spcBef>
              <a:spcAft>
                <a:spcPts val="800"/>
              </a:spcAft>
            </a:pP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Das Zentrum für die Entwicklung von Bibliotheken</a:t>
            </a:r>
            <a:endParaRPr lang="sl-SI" dirty="0">
              <a:solidFill>
                <a:srgbClr val="FFC000"/>
              </a:solidFill>
            </a:endParaRPr>
          </a:p>
        </p:txBody>
      </p:sp>
      <p:sp>
        <p:nvSpPr>
          <p:cNvPr id="6" name="Pravokotnik 5"/>
          <p:cNvSpPr/>
          <p:nvPr/>
        </p:nvSpPr>
        <p:spPr>
          <a:xfrm>
            <a:off x="634482" y="1670181"/>
            <a:ext cx="10898154" cy="501419"/>
          </a:xfrm>
          <a:prstGeom prst="rect">
            <a:avLst/>
          </a:prstGeom>
        </p:spPr>
        <p:txBody>
          <a:bodyPr wrap="square">
            <a:spAutoFit/>
          </a:bodyPr>
          <a:lstStyle/>
          <a:p>
            <a:pPr>
              <a:lnSpc>
                <a:spcPct val="107000"/>
              </a:lnSpc>
              <a:spcAft>
                <a:spcPts val="800"/>
              </a:spcAft>
            </a:pPr>
            <a:endParaRPr kumimoji="0" lang="sl-SI"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Pravokotnik 8"/>
          <p:cNvSpPr/>
          <p:nvPr/>
        </p:nvSpPr>
        <p:spPr>
          <a:xfrm>
            <a:off x="849085" y="2126657"/>
            <a:ext cx="10504713" cy="3404906"/>
          </a:xfrm>
          <a:prstGeom prst="rect">
            <a:avLst/>
          </a:prstGeom>
        </p:spPr>
        <p:txBody>
          <a:bodyPr wrap="square">
            <a:spAutoFit/>
          </a:bodyPr>
          <a:lstStyle/>
          <a:p>
            <a:pPr lvl="0"/>
            <a:r>
              <a:rPr lang="en-US" sz="2800" dirty="0">
                <a:solidFill>
                  <a:srgbClr val="FFC000"/>
                </a:solidFill>
              </a:rPr>
              <a:t>- </a:t>
            </a:r>
            <a:r>
              <a:rPr lang="sl-SI" sz="2800" dirty="0" err="1">
                <a:solidFill>
                  <a:srgbClr val="FFC000"/>
                </a:solidFill>
              </a:rPr>
              <a:t>hält</a:t>
            </a:r>
            <a:r>
              <a:rPr lang="sl-SI" sz="2800" dirty="0">
                <a:solidFill>
                  <a:srgbClr val="FFC000"/>
                </a:solidFill>
              </a:rPr>
              <a:t> </a:t>
            </a:r>
            <a:r>
              <a:rPr lang="sl-SI" sz="2800" dirty="0" err="1">
                <a:solidFill>
                  <a:srgbClr val="FFC000"/>
                </a:solidFill>
              </a:rPr>
              <a:t>Aufzeichnungen</a:t>
            </a:r>
            <a:r>
              <a:rPr lang="sl-SI" sz="2800" dirty="0">
                <a:solidFill>
                  <a:srgbClr val="FFC000"/>
                </a:solidFill>
              </a:rPr>
              <a:t> von </a:t>
            </a:r>
            <a:r>
              <a:rPr lang="sl-SI" sz="2800" dirty="0" err="1">
                <a:solidFill>
                  <a:srgbClr val="FFC000"/>
                </a:solidFill>
              </a:rPr>
              <a:t>Bibliotheken</a:t>
            </a:r>
            <a:r>
              <a:rPr lang="sl-SI" sz="2800" dirty="0">
                <a:solidFill>
                  <a:srgbClr val="FFC000"/>
                </a:solidFill>
              </a:rPr>
              <a:t>,</a:t>
            </a:r>
          </a:p>
          <a:p>
            <a:pPr lvl="0"/>
            <a:r>
              <a:rPr lang="en-US" sz="2800" dirty="0" smtClean="0">
                <a:solidFill>
                  <a:srgbClr val="FFC000"/>
                </a:solidFill>
              </a:rPr>
              <a:t>- </a:t>
            </a:r>
            <a:r>
              <a:rPr lang="sl-SI" sz="2800" dirty="0" err="1" smtClean="0">
                <a:solidFill>
                  <a:srgbClr val="FFC000"/>
                </a:solidFill>
              </a:rPr>
              <a:t>bereitet</a:t>
            </a:r>
            <a:r>
              <a:rPr lang="sl-SI" sz="2800" dirty="0" smtClean="0">
                <a:solidFill>
                  <a:srgbClr val="FFC000"/>
                </a:solidFill>
              </a:rPr>
              <a:t> </a:t>
            </a:r>
            <a:r>
              <a:rPr lang="sl-SI" sz="2800" dirty="0" err="1">
                <a:solidFill>
                  <a:srgbClr val="FFC000"/>
                </a:solidFill>
              </a:rPr>
              <a:t>Fachgrundlagen</a:t>
            </a:r>
            <a:r>
              <a:rPr lang="sl-SI" sz="2800" dirty="0">
                <a:solidFill>
                  <a:srgbClr val="FFC000"/>
                </a:solidFill>
              </a:rPr>
              <a:t> </a:t>
            </a:r>
            <a:r>
              <a:rPr lang="sl-SI" sz="2800" dirty="0" err="1">
                <a:solidFill>
                  <a:srgbClr val="FFC000"/>
                </a:solidFill>
              </a:rPr>
              <a:t>für</a:t>
            </a:r>
            <a:r>
              <a:rPr lang="sl-SI" sz="2800" dirty="0">
                <a:solidFill>
                  <a:srgbClr val="FFC000"/>
                </a:solidFill>
              </a:rPr>
              <a:t> die </a:t>
            </a:r>
            <a:r>
              <a:rPr lang="sl-SI" sz="2800" dirty="0" err="1">
                <a:solidFill>
                  <a:srgbClr val="FFC000"/>
                </a:solidFill>
              </a:rPr>
              <a:t>Verabschiedung</a:t>
            </a:r>
            <a:r>
              <a:rPr lang="sl-SI" sz="2800" dirty="0">
                <a:solidFill>
                  <a:srgbClr val="FFC000"/>
                </a:solidFill>
              </a:rPr>
              <a:t> </a:t>
            </a:r>
            <a:r>
              <a:rPr lang="sl-SI" sz="2800" dirty="0" err="1">
                <a:solidFill>
                  <a:srgbClr val="FFC000"/>
                </a:solidFill>
              </a:rPr>
              <a:t>allgemeiner</a:t>
            </a:r>
            <a:r>
              <a:rPr lang="sl-SI" sz="2800" dirty="0">
                <a:solidFill>
                  <a:srgbClr val="FFC000"/>
                </a:solidFill>
              </a:rPr>
              <a:t> </a:t>
            </a:r>
            <a:r>
              <a:rPr lang="sl-SI" sz="2800" dirty="0" err="1">
                <a:solidFill>
                  <a:srgbClr val="FFC000"/>
                </a:solidFill>
              </a:rPr>
              <a:t>Regelungen</a:t>
            </a:r>
            <a:r>
              <a:rPr lang="sl-SI" sz="2800" dirty="0">
                <a:solidFill>
                  <a:srgbClr val="FFC000"/>
                </a:solidFill>
              </a:rPr>
              <a:t> </a:t>
            </a:r>
            <a:r>
              <a:rPr lang="sl-SI" sz="2800" dirty="0" err="1">
                <a:solidFill>
                  <a:srgbClr val="FFC000"/>
                </a:solidFill>
              </a:rPr>
              <a:t>und</a:t>
            </a:r>
            <a:r>
              <a:rPr lang="sl-SI" sz="2800" dirty="0">
                <a:solidFill>
                  <a:srgbClr val="FFC000"/>
                </a:solidFill>
              </a:rPr>
              <a:t> </a:t>
            </a:r>
            <a:r>
              <a:rPr lang="sl-SI" sz="2800" dirty="0" err="1">
                <a:solidFill>
                  <a:srgbClr val="FFC000"/>
                </a:solidFill>
              </a:rPr>
              <a:t>fachlicher</a:t>
            </a:r>
            <a:r>
              <a:rPr lang="sl-SI" sz="2800" dirty="0">
                <a:solidFill>
                  <a:srgbClr val="FFC000"/>
                </a:solidFill>
              </a:rPr>
              <a:t> </a:t>
            </a:r>
            <a:r>
              <a:rPr lang="sl-SI" sz="2800" dirty="0" err="1">
                <a:solidFill>
                  <a:srgbClr val="FFC000"/>
                </a:solidFill>
              </a:rPr>
              <a:t>Empfehlungen</a:t>
            </a:r>
            <a:r>
              <a:rPr lang="sl-SI" sz="2800" dirty="0">
                <a:solidFill>
                  <a:srgbClr val="FFC000"/>
                </a:solidFill>
              </a:rPr>
              <a:t> </a:t>
            </a:r>
            <a:r>
              <a:rPr lang="sl-SI" sz="2800" dirty="0" err="1">
                <a:solidFill>
                  <a:srgbClr val="FFC000"/>
                </a:solidFill>
              </a:rPr>
              <a:t>im</a:t>
            </a:r>
            <a:r>
              <a:rPr lang="sl-SI" sz="2800" dirty="0">
                <a:solidFill>
                  <a:srgbClr val="FFC000"/>
                </a:solidFill>
              </a:rPr>
              <a:t> </a:t>
            </a:r>
            <a:r>
              <a:rPr lang="sl-SI" sz="2800" dirty="0" err="1">
                <a:solidFill>
                  <a:srgbClr val="FFC000"/>
                </a:solidFill>
              </a:rPr>
              <a:t>Bereich</a:t>
            </a:r>
            <a:r>
              <a:rPr lang="sl-SI" sz="2800" dirty="0">
                <a:solidFill>
                  <a:srgbClr val="FFC000"/>
                </a:solidFill>
              </a:rPr>
              <a:t> des </a:t>
            </a:r>
            <a:r>
              <a:rPr lang="sl-SI" sz="2800" dirty="0" err="1">
                <a:solidFill>
                  <a:srgbClr val="FFC000"/>
                </a:solidFill>
              </a:rPr>
              <a:t>Bibliothekswesens</a:t>
            </a:r>
            <a:r>
              <a:rPr lang="sl-SI" sz="2800" dirty="0">
                <a:solidFill>
                  <a:srgbClr val="FFC000"/>
                </a:solidFill>
              </a:rPr>
              <a:t> </a:t>
            </a:r>
            <a:r>
              <a:rPr lang="sl-SI" sz="2800" dirty="0" err="1">
                <a:solidFill>
                  <a:srgbClr val="FFC000"/>
                </a:solidFill>
              </a:rPr>
              <a:t>vor</a:t>
            </a:r>
            <a:r>
              <a:rPr lang="sl-SI" sz="2800" dirty="0">
                <a:solidFill>
                  <a:srgbClr val="FFC000"/>
                </a:solidFill>
              </a:rPr>
              <a:t>,</a:t>
            </a:r>
          </a:p>
          <a:p>
            <a:pPr lvl="0"/>
            <a:r>
              <a:rPr lang="en-US" sz="2800" dirty="0" smtClean="0">
                <a:solidFill>
                  <a:srgbClr val="FFC000"/>
                </a:solidFill>
              </a:rPr>
              <a:t>- </a:t>
            </a:r>
            <a:r>
              <a:rPr lang="sl-SI" sz="2800" dirty="0" err="1" smtClean="0">
                <a:solidFill>
                  <a:srgbClr val="FFC000"/>
                </a:solidFill>
              </a:rPr>
              <a:t>koordiniert</a:t>
            </a:r>
            <a:r>
              <a:rPr lang="sl-SI" sz="2800" dirty="0" smtClean="0">
                <a:solidFill>
                  <a:srgbClr val="FFC000"/>
                </a:solidFill>
              </a:rPr>
              <a:t> </a:t>
            </a:r>
            <a:r>
              <a:rPr lang="sl-SI" sz="2800" dirty="0">
                <a:solidFill>
                  <a:srgbClr val="FFC000"/>
                </a:solidFill>
              </a:rPr>
              <a:t>die </a:t>
            </a:r>
            <a:r>
              <a:rPr lang="sl-SI" sz="2800" dirty="0" err="1">
                <a:solidFill>
                  <a:srgbClr val="FFC000"/>
                </a:solidFill>
              </a:rPr>
              <a:t>besonderen</a:t>
            </a:r>
            <a:r>
              <a:rPr lang="sl-SI" sz="2800" dirty="0">
                <a:solidFill>
                  <a:srgbClr val="FFC000"/>
                </a:solidFill>
              </a:rPr>
              <a:t> </a:t>
            </a:r>
            <a:r>
              <a:rPr lang="sl-SI" sz="2800" dirty="0" err="1">
                <a:solidFill>
                  <a:srgbClr val="FFC000"/>
                </a:solidFill>
              </a:rPr>
              <a:t>Aktivitäten</a:t>
            </a:r>
            <a:r>
              <a:rPr lang="sl-SI" sz="2800" dirty="0">
                <a:solidFill>
                  <a:srgbClr val="FFC000"/>
                </a:solidFill>
              </a:rPr>
              <a:t> der </a:t>
            </a:r>
            <a:r>
              <a:rPr lang="sl-SI" sz="2800" dirty="0" err="1">
                <a:solidFill>
                  <a:srgbClr val="FFC000"/>
                </a:solidFill>
              </a:rPr>
              <a:t>zentralen</a:t>
            </a:r>
            <a:r>
              <a:rPr lang="sl-SI" sz="2800" dirty="0">
                <a:solidFill>
                  <a:srgbClr val="FFC000"/>
                </a:solidFill>
              </a:rPr>
              <a:t> regionalen </a:t>
            </a:r>
            <a:r>
              <a:rPr lang="sl-SI" sz="2800" dirty="0" err="1">
                <a:solidFill>
                  <a:srgbClr val="FFC000"/>
                </a:solidFill>
              </a:rPr>
              <a:t>Bibliotheken</a:t>
            </a:r>
            <a:r>
              <a:rPr lang="sl-SI" sz="2800" dirty="0">
                <a:solidFill>
                  <a:srgbClr val="FFC000"/>
                </a:solidFill>
              </a:rPr>
              <a:t>.</a:t>
            </a:r>
          </a:p>
          <a:p>
            <a:r>
              <a:rPr lang="sl-SI" sz="2800" dirty="0" err="1">
                <a:solidFill>
                  <a:srgbClr val="FFC000"/>
                </a:solidFill>
              </a:rPr>
              <a:t>Das</a:t>
            </a:r>
            <a:r>
              <a:rPr lang="sl-SI" sz="2800" dirty="0">
                <a:solidFill>
                  <a:srgbClr val="FFC000"/>
                </a:solidFill>
              </a:rPr>
              <a:t> </a:t>
            </a:r>
            <a:r>
              <a:rPr lang="sl-SI" sz="2800" dirty="0" err="1">
                <a:solidFill>
                  <a:srgbClr val="FFC000"/>
                </a:solidFill>
              </a:rPr>
              <a:t>Zentrum</a:t>
            </a:r>
            <a:r>
              <a:rPr lang="sl-SI" sz="2800" dirty="0">
                <a:solidFill>
                  <a:srgbClr val="FFC000"/>
                </a:solidFill>
              </a:rPr>
              <a:t> </a:t>
            </a:r>
            <a:r>
              <a:rPr lang="sl-SI" sz="2800" dirty="0" err="1">
                <a:solidFill>
                  <a:srgbClr val="FFC000"/>
                </a:solidFill>
              </a:rPr>
              <a:t>ist</a:t>
            </a:r>
            <a:r>
              <a:rPr lang="sl-SI" sz="2800" dirty="0">
                <a:solidFill>
                  <a:srgbClr val="FFC000"/>
                </a:solidFill>
              </a:rPr>
              <a:t> </a:t>
            </a:r>
            <a:r>
              <a:rPr lang="sl-SI" sz="2800" dirty="0" err="1">
                <a:solidFill>
                  <a:srgbClr val="FFC000"/>
                </a:solidFill>
              </a:rPr>
              <a:t>auch</a:t>
            </a:r>
            <a:r>
              <a:rPr lang="sl-SI" sz="2800" dirty="0">
                <a:solidFill>
                  <a:srgbClr val="FFC000"/>
                </a:solidFill>
              </a:rPr>
              <a:t> </a:t>
            </a:r>
            <a:r>
              <a:rPr lang="sl-SI" sz="2800" dirty="0" err="1">
                <a:solidFill>
                  <a:srgbClr val="FFC000"/>
                </a:solidFill>
              </a:rPr>
              <a:t>fűr</a:t>
            </a:r>
            <a:r>
              <a:rPr lang="sl-SI" sz="2800" dirty="0">
                <a:solidFill>
                  <a:srgbClr val="FFC000"/>
                </a:solidFill>
              </a:rPr>
              <a:t> </a:t>
            </a:r>
            <a:r>
              <a:rPr lang="sl-SI" sz="2800" dirty="0" err="1">
                <a:solidFill>
                  <a:srgbClr val="FFC000"/>
                </a:solidFill>
              </a:rPr>
              <a:t>Zuweisung</a:t>
            </a:r>
            <a:r>
              <a:rPr lang="sl-SI" sz="2800" dirty="0">
                <a:solidFill>
                  <a:srgbClr val="FFC000"/>
                </a:solidFill>
              </a:rPr>
              <a:t> von Sigel </a:t>
            </a:r>
            <a:r>
              <a:rPr lang="sl-SI" sz="2800" dirty="0" err="1">
                <a:solidFill>
                  <a:srgbClr val="FFC000"/>
                </a:solidFill>
              </a:rPr>
              <a:t>und</a:t>
            </a:r>
            <a:r>
              <a:rPr lang="sl-SI" sz="2800" dirty="0">
                <a:solidFill>
                  <a:srgbClr val="FFC000"/>
                </a:solidFill>
              </a:rPr>
              <a:t> ISIL </a:t>
            </a:r>
            <a:r>
              <a:rPr lang="sl-SI" sz="2800" dirty="0" err="1">
                <a:solidFill>
                  <a:srgbClr val="FFC000"/>
                </a:solidFill>
              </a:rPr>
              <a:t>verantwortlich</a:t>
            </a:r>
            <a:r>
              <a:rPr lang="sl-SI" sz="2800" dirty="0">
                <a:solidFill>
                  <a:srgbClr val="FFC000"/>
                </a:solidFill>
              </a:rPr>
              <a:t>.</a:t>
            </a:r>
            <a:endParaRPr lang="en-US" sz="2800" dirty="0">
              <a:solidFill>
                <a:srgbClr val="FFC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sl-SI"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87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r>
              <a:rPr lang="de-DE" dirty="0">
                <a:solidFill>
                  <a:srgbClr val="FFC000"/>
                </a:solidFill>
              </a:rPr>
              <a:t>Im Jahr 1807 </a:t>
            </a:r>
            <a:r>
              <a:rPr lang="de-DE" sz="2600" dirty="0">
                <a:solidFill>
                  <a:srgbClr val="FFC000"/>
                </a:solidFill>
              </a:rPr>
              <a:t>bekam</a:t>
            </a:r>
            <a:r>
              <a:rPr lang="de-DE" dirty="0" smtClean="0">
                <a:solidFill>
                  <a:srgbClr val="FF0000"/>
                </a:solidFill>
              </a:rPr>
              <a:t> </a:t>
            </a:r>
            <a:r>
              <a:rPr lang="de-DE" sz="2600" dirty="0">
                <a:solidFill>
                  <a:srgbClr val="FFC000"/>
                </a:solidFill>
              </a:rPr>
              <a:t>die</a:t>
            </a:r>
            <a:r>
              <a:rPr lang="de-DE" dirty="0" smtClean="0">
                <a:solidFill>
                  <a:srgbClr val="FF0000"/>
                </a:solidFill>
              </a:rPr>
              <a:t> </a:t>
            </a:r>
            <a:r>
              <a:rPr lang="de-DE" dirty="0" err="1" smtClean="0">
                <a:solidFill>
                  <a:srgbClr val="FFC000"/>
                </a:solidFill>
              </a:rPr>
              <a:t>Lyceum</a:t>
            </a:r>
            <a:r>
              <a:rPr lang="de-DE" dirty="0" smtClean="0">
                <a:solidFill>
                  <a:srgbClr val="FFC000"/>
                </a:solidFill>
              </a:rPr>
              <a:t>-Bibliothek </a:t>
            </a:r>
            <a:r>
              <a:rPr lang="de-DE" dirty="0">
                <a:solidFill>
                  <a:srgbClr val="FFC000"/>
                </a:solidFill>
              </a:rPr>
              <a:t>das Recht auf </a:t>
            </a:r>
            <a:r>
              <a:rPr lang="de-DE" sz="2600" dirty="0">
                <a:solidFill>
                  <a:srgbClr val="FFC000"/>
                </a:solidFill>
              </a:rPr>
              <a:t>das</a:t>
            </a:r>
            <a:r>
              <a:rPr lang="de-DE" dirty="0" smtClean="0">
                <a:solidFill>
                  <a:srgbClr val="FFC000"/>
                </a:solidFill>
              </a:rPr>
              <a:t> Pflichtexemplar </a:t>
            </a:r>
            <a:r>
              <a:rPr lang="de-DE" dirty="0">
                <a:solidFill>
                  <a:srgbClr val="FFC000"/>
                </a:solidFill>
              </a:rPr>
              <a:t>aller Pressemitteilungen aus dem Gebiet des Landes </a:t>
            </a:r>
            <a:r>
              <a:rPr lang="de-DE" dirty="0" err="1" smtClean="0">
                <a:solidFill>
                  <a:srgbClr val="FFC000"/>
                </a:solidFill>
              </a:rPr>
              <a:t>Krain</a:t>
            </a:r>
            <a:r>
              <a:rPr lang="de-DE" dirty="0" smtClean="0">
                <a:solidFill>
                  <a:srgbClr val="FFC000"/>
                </a:solidFill>
              </a:rPr>
              <a:t>. </a:t>
            </a:r>
            <a:endParaRPr lang="sl-SI" dirty="0" smtClean="0">
              <a:solidFill>
                <a:srgbClr val="FFC000"/>
              </a:solidFill>
            </a:endParaRPr>
          </a:p>
          <a:p>
            <a:r>
              <a:rPr lang="de-DE" dirty="0" smtClean="0">
                <a:solidFill>
                  <a:srgbClr val="FFC000"/>
                </a:solidFill>
              </a:rPr>
              <a:t>Während </a:t>
            </a:r>
            <a:r>
              <a:rPr lang="de-DE" dirty="0">
                <a:solidFill>
                  <a:srgbClr val="FFC000"/>
                </a:solidFill>
              </a:rPr>
              <a:t>der französischen Besetzung hat sie das Recht auf </a:t>
            </a:r>
            <a:r>
              <a:rPr lang="de-DE" sz="2600" dirty="0">
                <a:solidFill>
                  <a:srgbClr val="FFC000"/>
                </a:solidFill>
              </a:rPr>
              <a:t>das</a:t>
            </a:r>
            <a:r>
              <a:rPr lang="de-DE" dirty="0" smtClean="0">
                <a:solidFill>
                  <a:srgbClr val="FFC000"/>
                </a:solidFill>
              </a:rPr>
              <a:t> Pflichtexemplar </a:t>
            </a:r>
            <a:r>
              <a:rPr lang="de-DE" dirty="0">
                <a:solidFill>
                  <a:srgbClr val="FFC000"/>
                </a:solidFill>
              </a:rPr>
              <a:t>aus dem gesamten Verwaltungsgebiet der Illyrischen Provinzen bekommen. </a:t>
            </a:r>
            <a:endParaRPr lang="sl-SI" dirty="0" smtClean="0">
              <a:solidFill>
                <a:srgbClr val="FFC000"/>
              </a:solidFill>
            </a:endParaRPr>
          </a:p>
          <a:p>
            <a:r>
              <a:rPr lang="de-DE" dirty="0" smtClean="0">
                <a:solidFill>
                  <a:srgbClr val="FFC000"/>
                </a:solidFill>
              </a:rPr>
              <a:t>Nach </a:t>
            </a:r>
            <a:r>
              <a:rPr lang="de-DE" dirty="0">
                <a:solidFill>
                  <a:srgbClr val="FFC000"/>
                </a:solidFill>
              </a:rPr>
              <a:t>der Abschaffung des </a:t>
            </a:r>
            <a:r>
              <a:rPr lang="de-DE" dirty="0" err="1">
                <a:solidFill>
                  <a:srgbClr val="FFC000"/>
                </a:solidFill>
              </a:rPr>
              <a:t>Lyceums</a:t>
            </a:r>
            <a:r>
              <a:rPr lang="de-DE" dirty="0">
                <a:solidFill>
                  <a:srgbClr val="FFC000"/>
                </a:solidFill>
              </a:rPr>
              <a:t> </a:t>
            </a:r>
            <a:r>
              <a:rPr lang="sl-SI" dirty="0" smtClean="0">
                <a:solidFill>
                  <a:srgbClr val="FFC000"/>
                </a:solidFill>
              </a:rPr>
              <a:t>in</a:t>
            </a:r>
            <a:r>
              <a:rPr lang="de-DE" dirty="0" smtClean="0">
                <a:solidFill>
                  <a:srgbClr val="FFC000"/>
                </a:solidFill>
              </a:rPr>
              <a:t> </a:t>
            </a:r>
            <a:r>
              <a:rPr lang="de-DE" dirty="0">
                <a:solidFill>
                  <a:srgbClr val="FFC000"/>
                </a:solidFill>
              </a:rPr>
              <a:t>Ljubljana im Jahr 1850 wurde die Bibliothek zur </a:t>
            </a:r>
            <a:r>
              <a:rPr lang="de-DE" dirty="0" smtClean="0">
                <a:solidFill>
                  <a:srgbClr val="FF0000"/>
                </a:solidFill>
              </a:rPr>
              <a:t>r</a:t>
            </a:r>
            <a:r>
              <a:rPr lang="de-DE" dirty="0" smtClean="0">
                <a:solidFill>
                  <a:srgbClr val="FFC000"/>
                </a:solidFill>
              </a:rPr>
              <a:t>egionalen </a:t>
            </a:r>
            <a:r>
              <a:rPr lang="de-DE" dirty="0">
                <a:solidFill>
                  <a:srgbClr val="FFC000"/>
                </a:solidFill>
              </a:rPr>
              <a:t>Studienbibliothek</a:t>
            </a:r>
            <a:r>
              <a:rPr lang="de-DE" dirty="0" smtClean="0">
                <a:solidFill>
                  <a:srgbClr val="FFC000"/>
                </a:solidFill>
              </a:rPr>
              <a:t>.</a:t>
            </a:r>
            <a:endParaRPr lang="sl-SI" dirty="0" smtClean="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6</a:t>
            </a:fld>
            <a:endParaRPr lang="sl-SI" dirty="0">
              <a:solidFill>
                <a:prstClr val="white"/>
              </a:solidFill>
            </a:endParaRPr>
          </a:p>
        </p:txBody>
      </p:sp>
      <p:sp>
        <p:nvSpPr>
          <p:cNvPr id="5" name="Naslov 4"/>
          <p:cNvSpPr>
            <a:spLocks noGrp="1"/>
          </p:cNvSpPr>
          <p:nvPr>
            <p:ph type="title"/>
          </p:nvPr>
        </p:nvSpPr>
        <p:spPr/>
        <p:txBody>
          <a:bodyPr>
            <a:normAutofit/>
          </a:bodyPr>
          <a:lstStyle/>
          <a:p>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13007480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značba mesta številke diapoz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1</a:t>
            </a:r>
          </a:p>
        </p:txBody>
      </p:sp>
      <p:sp>
        <p:nvSpPr>
          <p:cNvPr id="2" name="Označba mesta noge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err="1" smtClean="0">
                <a:ln>
                  <a:noFill/>
                </a:ln>
                <a:solidFill>
                  <a:prstClr val="white"/>
                </a:solidFill>
                <a:effectLst/>
                <a:uLnTx/>
                <a:uFillTx/>
                <a:latin typeface="Calibri Light" panose="020F0302020204030204"/>
                <a:ea typeface="+mn-ea"/>
                <a:cs typeface="+mn-cs"/>
              </a:rPr>
              <a:t>CeZaR</a:t>
            </a:r>
            <a:r>
              <a:rPr kumimoji="0" lang="sl-SI" sz="1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NUK</a:t>
            </a:r>
            <a:endParaRPr kumimoji="0" lang="sl-SI"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582" y="1670181"/>
            <a:ext cx="9119573" cy="48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otnik 3"/>
          <p:cNvSpPr/>
          <p:nvPr/>
        </p:nvSpPr>
        <p:spPr>
          <a:xfrm>
            <a:off x="436418" y="1309256"/>
            <a:ext cx="10879282" cy="89357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aslov 4"/>
          <p:cNvSpPr>
            <a:spLocks noGrp="1"/>
          </p:cNvSpPr>
          <p:nvPr>
            <p:ph type="title"/>
          </p:nvPr>
        </p:nvSpPr>
        <p:spPr>
          <a:xfrm>
            <a:off x="634482" y="597159"/>
            <a:ext cx="10719317" cy="830425"/>
          </a:xfrm>
        </p:spPr>
        <p:txBody>
          <a:bodyPr>
            <a:normAutofit fontScale="90000"/>
          </a:bodyPr>
          <a:lstStyle/>
          <a:p>
            <a:pPr marL="0" marR="0" algn="ctr">
              <a:lnSpc>
                <a:spcPct val="107000"/>
              </a:lnSpc>
              <a:spcBef>
                <a:spcPts val="0"/>
              </a:spcBef>
              <a:spcAft>
                <a:spcPts val="800"/>
              </a:spcAft>
            </a:pP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r>
            <a:br>
              <a:rPr lang="de-DE"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endParaRPr lang="sl-SI" dirty="0">
              <a:solidFill>
                <a:srgbClr val="FFC000"/>
              </a:solidFill>
            </a:endParaRPr>
          </a:p>
        </p:txBody>
      </p:sp>
      <p:sp>
        <p:nvSpPr>
          <p:cNvPr id="6" name="Pravokotnik 5"/>
          <p:cNvSpPr/>
          <p:nvPr/>
        </p:nvSpPr>
        <p:spPr>
          <a:xfrm>
            <a:off x="634482" y="1670181"/>
            <a:ext cx="10898154" cy="501419"/>
          </a:xfrm>
          <a:prstGeom prst="rect">
            <a:avLst/>
          </a:prstGeom>
        </p:spPr>
        <p:txBody>
          <a:bodyPr wrap="square">
            <a:spAutoFit/>
          </a:bodyPr>
          <a:lstStyle/>
          <a:p>
            <a:pPr>
              <a:lnSpc>
                <a:spcPct val="107000"/>
              </a:lnSpc>
              <a:spcAft>
                <a:spcPts val="800"/>
              </a:spcAft>
            </a:pPr>
            <a:endParaRPr kumimoji="0" lang="sl-SI"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Pravokotnik 8"/>
          <p:cNvSpPr/>
          <p:nvPr/>
        </p:nvSpPr>
        <p:spPr>
          <a:xfrm>
            <a:off x="849085" y="2126657"/>
            <a:ext cx="10504713" cy="1186607"/>
          </a:xfrm>
          <a:prstGeom prst="rect">
            <a:avLst/>
          </a:prstGeom>
        </p:spPr>
        <p:txBody>
          <a:bodyPr wrap="square">
            <a:spAutoFit/>
          </a:bodyPr>
          <a:lstStyle/>
          <a:p>
            <a:pPr>
              <a:lnSpc>
                <a:spcPct val="107000"/>
              </a:lnSpc>
              <a:spcAft>
                <a:spcPts val="800"/>
              </a:spcAft>
            </a:pPr>
            <a:endParaRPr lang="en-US"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ravokotnik 2"/>
          <p:cNvSpPr/>
          <p:nvPr/>
        </p:nvSpPr>
        <p:spPr>
          <a:xfrm>
            <a:off x="5404945" y="3244334"/>
            <a:ext cx="2470092" cy="584775"/>
          </a:xfrm>
          <a:prstGeom prst="rect">
            <a:avLst/>
          </a:prstGeom>
        </p:spPr>
        <p:txBody>
          <a:bodyPr wrap="square">
            <a:spAutoFit/>
          </a:bodyPr>
          <a:lstStyle/>
          <a:p>
            <a:r>
              <a:rPr lang="sl-SI" sz="3200" dirty="0" err="1">
                <a:solidFill>
                  <a:srgbClr val="FFC000"/>
                </a:solidFill>
              </a:rPr>
              <a:t>Vielen</a:t>
            </a:r>
            <a:r>
              <a:rPr lang="sl-SI" sz="3200" dirty="0">
                <a:solidFill>
                  <a:srgbClr val="FFC000"/>
                </a:solidFill>
              </a:rPr>
              <a:t> Dank!</a:t>
            </a:r>
          </a:p>
        </p:txBody>
      </p:sp>
    </p:spTree>
    <p:extLst>
      <p:ext uri="{BB962C8B-B14F-4D97-AF65-F5344CB8AC3E}">
        <p14:creationId xmlns:p14="http://schemas.microsoft.com/office/powerpoint/2010/main" val="478653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r>
              <a:rPr lang="sl-SI" dirty="0" err="1">
                <a:solidFill>
                  <a:srgbClr val="FFC000"/>
                </a:solidFill>
              </a:rPr>
              <a:t>Große</a:t>
            </a:r>
            <a:r>
              <a:rPr lang="sl-SI" dirty="0">
                <a:solidFill>
                  <a:srgbClr val="FFC000"/>
                </a:solidFill>
              </a:rPr>
              <a:t> </a:t>
            </a:r>
            <a:r>
              <a:rPr lang="sl-SI" dirty="0" err="1">
                <a:solidFill>
                  <a:srgbClr val="FFC000"/>
                </a:solidFill>
              </a:rPr>
              <a:t>Veränderungen</a:t>
            </a:r>
            <a:r>
              <a:rPr lang="sl-SI" dirty="0">
                <a:solidFill>
                  <a:srgbClr val="FFC000"/>
                </a:solidFill>
              </a:rPr>
              <a:t> </a:t>
            </a:r>
            <a:r>
              <a:rPr lang="sl-SI" dirty="0" err="1">
                <a:solidFill>
                  <a:srgbClr val="FFC000"/>
                </a:solidFill>
              </a:rPr>
              <a:t>fanden</a:t>
            </a:r>
            <a:r>
              <a:rPr lang="sl-SI" dirty="0">
                <a:solidFill>
                  <a:srgbClr val="FFC000"/>
                </a:solidFill>
              </a:rPr>
              <a:t> im 20. </a:t>
            </a:r>
            <a:r>
              <a:rPr lang="sl-SI" dirty="0" err="1">
                <a:solidFill>
                  <a:srgbClr val="FFC000"/>
                </a:solidFill>
              </a:rPr>
              <a:t>Jahrhundert</a:t>
            </a:r>
            <a:r>
              <a:rPr lang="sl-SI" dirty="0">
                <a:solidFill>
                  <a:srgbClr val="FFC000"/>
                </a:solidFill>
              </a:rPr>
              <a:t> </a:t>
            </a:r>
            <a:r>
              <a:rPr lang="sl-SI" dirty="0" err="1">
                <a:solidFill>
                  <a:srgbClr val="FFC000"/>
                </a:solidFill>
              </a:rPr>
              <a:t>statt</a:t>
            </a:r>
            <a:r>
              <a:rPr lang="sl-SI" dirty="0">
                <a:solidFill>
                  <a:srgbClr val="FFC000"/>
                </a:solidFill>
              </a:rPr>
              <a:t>. Am 29. Oktober 1918 </a:t>
            </a:r>
            <a:r>
              <a:rPr lang="sl-SI" dirty="0" err="1">
                <a:solidFill>
                  <a:srgbClr val="FFC000"/>
                </a:solidFill>
              </a:rPr>
              <a:t>entstand</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Staat</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Slowenen</a:t>
            </a:r>
            <a:r>
              <a:rPr lang="sl-SI" dirty="0">
                <a:solidFill>
                  <a:srgbClr val="FFC000"/>
                </a:solidFill>
              </a:rPr>
              <a:t>, </a:t>
            </a:r>
            <a:r>
              <a:rPr lang="sl-SI" dirty="0" err="1">
                <a:solidFill>
                  <a:srgbClr val="FFC000"/>
                </a:solidFill>
              </a:rPr>
              <a:t>Kroaten</a:t>
            </a:r>
            <a:r>
              <a:rPr lang="sl-SI" dirty="0">
                <a:solidFill>
                  <a:srgbClr val="FFC000"/>
                </a:solidFill>
              </a:rPr>
              <a:t> </a:t>
            </a:r>
            <a:r>
              <a:rPr lang="sl-SI" dirty="0" err="1">
                <a:solidFill>
                  <a:srgbClr val="FFC000"/>
                </a:solidFill>
              </a:rPr>
              <a:t>und</a:t>
            </a:r>
            <a:r>
              <a:rPr lang="sl-SI" dirty="0">
                <a:solidFill>
                  <a:srgbClr val="FFC000"/>
                </a:solidFill>
              </a:rPr>
              <a:t> </a:t>
            </a:r>
            <a:r>
              <a:rPr lang="sl-SI" dirty="0" err="1">
                <a:solidFill>
                  <a:srgbClr val="FFC000"/>
                </a:solidFill>
              </a:rPr>
              <a:t>Serben</a:t>
            </a:r>
            <a:r>
              <a:rPr lang="sl-SI" dirty="0">
                <a:solidFill>
                  <a:srgbClr val="FFC000"/>
                </a:solidFill>
              </a:rPr>
              <a:t> (SHS). Im Jahre 1919 wurde die Lyceumbibliothek eine staatliche Studienbibliothek, eine Zentralbibliothek für </a:t>
            </a:r>
            <a:r>
              <a:rPr lang="sl-SI" sz="2600" dirty="0">
                <a:solidFill>
                  <a:srgbClr val="FFC000"/>
                </a:solidFill>
              </a:rPr>
              <a:t>ganz</a:t>
            </a:r>
            <a:r>
              <a:rPr lang="sl-SI" dirty="0" smtClean="0">
                <a:solidFill>
                  <a:srgbClr val="FFC000"/>
                </a:solidFill>
              </a:rPr>
              <a:t> </a:t>
            </a:r>
            <a:r>
              <a:rPr lang="sl-SI" dirty="0">
                <a:solidFill>
                  <a:srgbClr val="FFC000"/>
                </a:solidFill>
              </a:rPr>
              <a:t>Slowenien mit dem Recht, </a:t>
            </a:r>
            <a:r>
              <a:rPr lang="de-AT" sz="2600" dirty="0">
                <a:solidFill>
                  <a:srgbClr val="FFC000"/>
                </a:solidFill>
              </a:rPr>
              <a:t>das</a:t>
            </a:r>
            <a:r>
              <a:rPr lang="de-AT" dirty="0" smtClean="0">
                <a:solidFill>
                  <a:srgbClr val="FFC000"/>
                </a:solidFill>
              </a:rPr>
              <a:t> </a:t>
            </a:r>
            <a:r>
              <a:rPr lang="de-AT" dirty="0" err="1" smtClean="0">
                <a:solidFill>
                  <a:srgbClr val="FFC000"/>
                </a:solidFill>
              </a:rPr>
              <a:t>Pf</a:t>
            </a:r>
            <a:r>
              <a:rPr lang="sl-SI" dirty="0" smtClean="0">
                <a:solidFill>
                  <a:srgbClr val="FFC000"/>
                </a:solidFill>
              </a:rPr>
              <a:t>lichtexemplar </a:t>
            </a:r>
            <a:r>
              <a:rPr lang="sl-SI" dirty="0">
                <a:solidFill>
                  <a:srgbClr val="FFC000"/>
                </a:solidFill>
              </a:rPr>
              <a:t>aus diesem Bereich zu erhalten. </a:t>
            </a:r>
            <a:endParaRPr lang="sl-SI" dirty="0" smtClean="0">
              <a:solidFill>
                <a:srgbClr val="FFC000"/>
              </a:solidFill>
            </a:endParaRPr>
          </a:p>
          <a:p>
            <a:r>
              <a:rPr lang="sl-SI" dirty="0" smtClean="0">
                <a:solidFill>
                  <a:srgbClr val="FFC000"/>
                </a:solidFill>
              </a:rPr>
              <a:t>Bei </a:t>
            </a:r>
            <a:r>
              <a:rPr lang="sl-SI" dirty="0" err="1">
                <a:solidFill>
                  <a:srgbClr val="FFC000"/>
                </a:solidFill>
              </a:rPr>
              <a:t>der</a:t>
            </a:r>
            <a:r>
              <a:rPr lang="sl-SI" dirty="0">
                <a:solidFill>
                  <a:srgbClr val="FFC000"/>
                </a:solidFill>
              </a:rPr>
              <a:t> </a:t>
            </a:r>
            <a:r>
              <a:rPr lang="sl-SI" dirty="0" err="1">
                <a:solidFill>
                  <a:srgbClr val="FFC000"/>
                </a:solidFill>
              </a:rPr>
              <a:t>Gründung</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ersten</a:t>
            </a:r>
            <a:r>
              <a:rPr lang="sl-SI" dirty="0">
                <a:solidFill>
                  <a:srgbClr val="FFC000"/>
                </a:solidFill>
              </a:rPr>
              <a:t> </a:t>
            </a:r>
            <a:r>
              <a:rPr lang="sl-SI" dirty="0" err="1">
                <a:solidFill>
                  <a:srgbClr val="FFC000"/>
                </a:solidFill>
              </a:rPr>
              <a:t>slowenischen</a:t>
            </a:r>
            <a:r>
              <a:rPr lang="sl-SI" dirty="0">
                <a:solidFill>
                  <a:srgbClr val="FFC000"/>
                </a:solidFill>
              </a:rPr>
              <a:t> </a:t>
            </a:r>
            <a:r>
              <a:rPr lang="sl-SI" dirty="0" err="1">
                <a:solidFill>
                  <a:srgbClr val="FFC000"/>
                </a:solidFill>
              </a:rPr>
              <a:t>Universität</a:t>
            </a:r>
            <a:r>
              <a:rPr lang="sl-SI" dirty="0">
                <a:solidFill>
                  <a:srgbClr val="FFC000"/>
                </a:solidFill>
              </a:rPr>
              <a:t> in Ljubljana im </a:t>
            </a:r>
            <a:r>
              <a:rPr lang="sl-SI" dirty="0" err="1">
                <a:solidFill>
                  <a:srgbClr val="FFC000"/>
                </a:solidFill>
              </a:rPr>
              <a:t>Jahre</a:t>
            </a:r>
            <a:r>
              <a:rPr lang="sl-SI" dirty="0">
                <a:solidFill>
                  <a:srgbClr val="FFC000"/>
                </a:solidFill>
              </a:rPr>
              <a:t> 1919 </a:t>
            </a:r>
            <a:r>
              <a:rPr lang="sl-SI" dirty="0" err="1">
                <a:solidFill>
                  <a:srgbClr val="FFC000"/>
                </a:solidFill>
              </a:rPr>
              <a:t>übernahm</a:t>
            </a:r>
            <a:r>
              <a:rPr lang="sl-SI" dirty="0">
                <a:solidFill>
                  <a:srgbClr val="FFC000"/>
                </a:solidFill>
              </a:rPr>
              <a:t> </a:t>
            </a:r>
            <a:r>
              <a:rPr lang="sl-SI" dirty="0" err="1">
                <a:solidFill>
                  <a:srgbClr val="FFC000"/>
                </a:solidFill>
              </a:rPr>
              <a:t>die</a:t>
            </a:r>
            <a:r>
              <a:rPr lang="sl-SI" dirty="0">
                <a:solidFill>
                  <a:srgbClr val="FFC000"/>
                </a:solidFill>
              </a:rPr>
              <a:t> </a:t>
            </a:r>
            <a:r>
              <a:rPr lang="sl-SI" dirty="0" err="1">
                <a:solidFill>
                  <a:srgbClr val="FFC000"/>
                </a:solidFill>
              </a:rPr>
              <a:t>Bibliothek</a:t>
            </a:r>
            <a:r>
              <a:rPr lang="sl-SI" dirty="0">
                <a:solidFill>
                  <a:srgbClr val="FFC000"/>
                </a:solidFill>
              </a:rPr>
              <a:t> </a:t>
            </a:r>
            <a:r>
              <a:rPr lang="sl-SI" dirty="0" err="1">
                <a:solidFill>
                  <a:srgbClr val="FFC000"/>
                </a:solidFill>
              </a:rPr>
              <a:t>auch</a:t>
            </a:r>
            <a:r>
              <a:rPr lang="sl-SI" dirty="0">
                <a:solidFill>
                  <a:srgbClr val="FFC000"/>
                </a:solidFill>
              </a:rPr>
              <a:t> </a:t>
            </a:r>
            <a:r>
              <a:rPr lang="sl-SI" dirty="0" err="1">
                <a:solidFill>
                  <a:srgbClr val="FFC000"/>
                </a:solidFill>
              </a:rPr>
              <a:t>die</a:t>
            </a:r>
            <a:r>
              <a:rPr lang="sl-SI" dirty="0">
                <a:solidFill>
                  <a:srgbClr val="FFC000"/>
                </a:solidFill>
              </a:rPr>
              <a:t> </a:t>
            </a:r>
            <a:r>
              <a:rPr lang="sl-SI" dirty="0" err="1">
                <a:solidFill>
                  <a:srgbClr val="FFC000"/>
                </a:solidFill>
              </a:rPr>
              <a:t>Funktionen</a:t>
            </a:r>
            <a:r>
              <a:rPr lang="sl-SI" dirty="0">
                <a:solidFill>
                  <a:srgbClr val="FFC000"/>
                </a:solidFill>
              </a:rPr>
              <a:t> </a:t>
            </a:r>
            <a:r>
              <a:rPr lang="sl-SI" dirty="0" err="1">
                <a:solidFill>
                  <a:srgbClr val="FFC000"/>
                </a:solidFill>
              </a:rPr>
              <a:t>und</a:t>
            </a:r>
            <a:r>
              <a:rPr lang="sl-SI" dirty="0">
                <a:solidFill>
                  <a:srgbClr val="FFC000"/>
                </a:solidFill>
              </a:rPr>
              <a:t> </a:t>
            </a:r>
            <a:r>
              <a:rPr lang="sl-SI" dirty="0" err="1">
                <a:solidFill>
                  <a:srgbClr val="FFC000"/>
                </a:solidFill>
              </a:rPr>
              <a:t>Aufgaben</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zentralen</a:t>
            </a:r>
            <a:r>
              <a:rPr lang="sl-SI" dirty="0">
                <a:solidFill>
                  <a:srgbClr val="FFC000"/>
                </a:solidFill>
              </a:rPr>
              <a:t> </a:t>
            </a:r>
            <a:r>
              <a:rPr lang="sl-SI" dirty="0" err="1">
                <a:solidFill>
                  <a:srgbClr val="FFC000"/>
                </a:solidFill>
              </a:rPr>
              <a:t>Universitätsbibliothek</a:t>
            </a:r>
            <a:r>
              <a:rPr lang="sl-SI" dirty="0">
                <a:solidFill>
                  <a:srgbClr val="FFC000"/>
                </a:solidFill>
              </a:rPr>
              <a:t>, </a:t>
            </a:r>
            <a:r>
              <a:rPr lang="sl-SI" dirty="0" err="1">
                <a:solidFill>
                  <a:srgbClr val="FFC000"/>
                </a:solidFill>
              </a:rPr>
              <a:t>blieb</a:t>
            </a:r>
            <a:r>
              <a:rPr lang="sl-SI" dirty="0">
                <a:solidFill>
                  <a:srgbClr val="FFC000"/>
                </a:solidFill>
              </a:rPr>
              <a:t> aber </a:t>
            </a:r>
            <a:r>
              <a:rPr lang="sl-SI" dirty="0" err="1">
                <a:solidFill>
                  <a:srgbClr val="FFC000"/>
                </a:solidFill>
              </a:rPr>
              <a:t>leider</a:t>
            </a:r>
            <a:r>
              <a:rPr lang="sl-SI" dirty="0">
                <a:solidFill>
                  <a:srgbClr val="FFC000"/>
                </a:solidFill>
              </a:rPr>
              <a:t> </a:t>
            </a:r>
            <a:r>
              <a:rPr lang="sl-SI" dirty="0" err="1">
                <a:solidFill>
                  <a:srgbClr val="FFC000"/>
                </a:solidFill>
              </a:rPr>
              <a:t>räumlich</a:t>
            </a:r>
            <a:r>
              <a:rPr lang="sl-SI" dirty="0">
                <a:solidFill>
                  <a:srgbClr val="FFC000"/>
                </a:solidFill>
              </a:rPr>
              <a:t> in </a:t>
            </a:r>
            <a:r>
              <a:rPr lang="sl-SI" dirty="0" err="1">
                <a:solidFill>
                  <a:srgbClr val="FFC000"/>
                </a:solidFill>
              </a:rPr>
              <a:t>einer</a:t>
            </a:r>
            <a:r>
              <a:rPr lang="sl-SI" dirty="0">
                <a:solidFill>
                  <a:srgbClr val="FFC000"/>
                </a:solidFill>
              </a:rPr>
              <a:t> </a:t>
            </a:r>
            <a:r>
              <a:rPr lang="sl-SI" dirty="0" err="1">
                <a:solidFill>
                  <a:srgbClr val="FFC000"/>
                </a:solidFill>
              </a:rPr>
              <a:t>temporären</a:t>
            </a:r>
            <a:r>
              <a:rPr lang="sl-SI" dirty="0">
                <a:solidFill>
                  <a:srgbClr val="FFC000"/>
                </a:solidFill>
              </a:rPr>
              <a:t> </a:t>
            </a:r>
            <a:r>
              <a:rPr lang="sl-SI" dirty="0" err="1">
                <a:solidFill>
                  <a:srgbClr val="FFC000"/>
                </a:solidFill>
              </a:rPr>
              <a:t>Unterkunft</a:t>
            </a:r>
            <a:r>
              <a:rPr lang="sl-SI" dirty="0">
                <a:solidFill>
                  <a:srgbClr val="FFC000"/>
                </a:solidFill>
              </a:rPr>
              <a:t> </a:t>
            </a:r>
            <a:r>
              <a:rPr lang="sl-SI" dirty="0" err="1">
                <a:solidFill>
                  <a:srgbClr val="FFC000"/>
                </a:solidFill>
              </a:rPr>
              <a:t>eingebettet</a:t>
            </a:r>
            <a:r>
              <a:rPr lang="sl-SI" dirty="0">
                <a:solidFill>
                  <a:srgbClr val="FFC000"/>
                </a:solidFill>
              </a:rPr>
              <a:t>. </a:t>
            </a:r>
            <a:endParaRPr lang="sl-SI" dirty="0" smtClean="0">
              <a:solidFill>
                <a:srgbClr val="FFC000"/>
              </a:solidFill>
            </a:endParaRPr>
          </a:p>
          <a:p>
            <a:r>
              <a:rPr lang="sl-SI" dirty="0" err="1" smtClean="0">
                <a:solidFill>
                  <a:srgbClr val="FFC000"/>
                </a:solidFill>
              </a:rPr>
              <a:t>Erst</a:t>
            </a:r>
            <a:r>
              <a:rPr lang="sl-SI" dirty="0" smtClean="0">
                <a:solidFill>
                  <a:srgbClr val="FFC000"/>
                </a:solidFill>
              </a:rPr>
              <a:t> </a:t>
            </a:r>
            <a:r>
              <a:rPr lang="sl-SI" dirty="0">
                <a:solidFill>
                  <a:srgbClr val="FFC000"/>
                </a:solidFill>
              </a:rPr>
              <a:t>im </a:t>
            </a:r>
            <a:r>
              <a:rPr lang="sl-SI" dirty="0" err="1">
                <a:solidFill>
                  <a:srgbClr val="FFC000"/>
                </a:solidFill>
              </a:rPr>
              <a:t>Jahre</a:t>
            </a:r>
            <a:r>
              <a:rPr lang="sl-SI" dirty="0">
                <a:solidFill>
                  <a:srgbClr val="FFC000"/>
                </a:solidFill>
              </a:rPr>
              <a:t> 1938 </a:t>
            </a:r>
            <a:r>
              <a:rPr lang="sl-SI" dirty="0" err="1">
                <a:solidFill>
                  <a:srgbClr val="FFC000"/>
                </a:solidFill>
              </a:rPr>
              <a:t>wurde</a:t>
            </a:r>
            <a:r>
              <a:rPr lang="sl-SI" dirty="0">
                <a:solidFill>
                  <a:srgbClr val="FFC000"/>
                </a:solidFill>
              </a:rPr>
              <a:t> </a:t>
            </a:r>
            <a:r>
              <a:rPr lang="sl-SI" dirty="0" err="1" smtClean="0">
                <a:solidFill>
                  <a:srgbClr val="FFC000"/>
                </a:solidFill>
              </a:rPr>
              <a:t>diese</a:t>
            </a:r>
            <a:r>
              <a:rPr lang="sl-SI" dirty="0" smtClean="0">
                <a:solidFill>
                  <a:srgbClr val="FFC000"/>
                </a:solidFill>
              </a:rPr>
              <a:t> </a:t>
            </a:r>
            <a:r>
              <a:rPr lang="sl-SI" dirty="0" err="1">
                <a:solidFill>
                  <a:srgbClr val="FFC000"/>
                </a:solidFill>
              </a:rPr>
              <a:t>Bibliothek</a:t>
            </a:r>
            <a:r>
              <a:rPr lang="sl-SI" dirty="0">
                <a:solidFill>
                  <a:srgbClr val="FFC000"/>
                </a:solidFill>
              </a:rPr>
              <a:t> in Ljubljana </a:t>
            </a:r>
            <a:r>
              <a:rPr lang="sl-SI" dirty="0" err="1">
                <a:solidFill>
                  <a:srgbClr val="FFC000"/>
                </a:solidFill>
              </a:rPr>
              <a:t>zur</a:t>
            </a:r>
            <a:r>
              <a:rPr lang="sl-SI" dirty="0">
                <a:solidFill>
                  <a:srgbClr val="FFC000"/>
                </a:solidFill>
              </a:rPr>
              <a:t> </a:t>
            </a:r>
            <a:r>
              <a:rPr lang="sl-SI" dirty="0" err="1">
                <a:solidFill>
                  <a:srgbClr val="FFC000"/>
                </a:solidFill>
              </a:rPr>
              <a:t>Universitätsbibliothek</a:t>
            </a:r>
            <a:r>
              <a:rPr lang="sl-SI" dirty="0">
                <a:solidFill>
                  <a:srgbClr val="FFC000"/>
                </a:solidFill>
              </a:rPr>
              <a:t> </a:t>
            </a:r>
            <a:r>
              <a:rPr lang="sl-SI" dirty="0" err="1">
                <a:solidFill>
                  <a:srgbClr val="FFC000"/>
                </a:solidFill>
              </a:rPr>
              <a:t>ernannt</a:t>
            </a:r>
            <a:r>
              <a:rPr lang="sl-SI" dirty="0" smtClean="0">
                <a:solidFill>
                  <a:srgbClr val="FFC000"/>
                </a:solidFill>
              </a:rPr>
              <a:t>.</a:t>
            </a:r>
            <a:endParaRPr lang="sl-SI" dirty="0">
              <a:solidFill>
                <a:srgbClr val="FFC000"/>
              </a:solidFill>
            </a:endParaRPr>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7</a:t>
            </a:fld>
            <a:endParaRPr lang="sl-SI" dirty="0">
              <a:solidFill>
                <a:prstClr val="white"/>
              </a:solidFill>
            </a:endParaRPr>
          </a:p>
        </p:txBody>
      </p:sp>
      <p:sp>
        <p:nvSpPr>
          <p:cNvPr id="5" name="Naslov 4"/>
          <p:cNvSpPr>
            <a:spLocks noGrp="1"/>
          </p:cNvSpPr>
          <p:nvPr>
            <p:ph type="title"/>
          </p:nvPr>
        </p:nvSpPr>
        <p:spPr/>
        <p:txBody>
          <a:bodyPr>
            <a:normAutofit/>
          </a:bodyPr>
          <a:lstStyle/>
          <a:p>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64068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lnSpcReduction="10000"/>
          </a:bodyPr>
          <a:lstStyle/>
          <a:p>
            <a:r>
              <a:rPr lang="sl-SI" dirty="0">
                <a:solidFill>
                  <a:srgbClr val="FFC000"/>
                </a:solidFill>
              </a:rPr>
              <a:t>Im </a:t>
            </a:r>
            <a:r>
              <a:rPr lang="sl-SI" dirty="0" err="1">
                <a:solidFill>
                  <a:srgbClr val="FFC000"/>
                </a:solidFill>
              </a:rPr>
              <a:t>Jahre</a:t>
            </a:r>
            <a:r>
              <a:rPr lang="sl-SI" dirty="0">
                <a:solidFill>
                  <a:srgbClr val="FFC000"/>
                </a:solidFill>
              </a:rPr>
              <a:t> 1921 </a:t>
            </a:r>
            <a:r>
              <a:rPr lang="sl-SI" dirty="0" err="1">
                <a:solidFill>
                  <a:srgbClr val="FFC000"/>
                </a:solidFill>
              </a:rPr>
              <a:t>entstand</a:t>
            </a:r>
            <a:r>
              <a:rPr lang="sl-SI" dirty="0">
                <a:solidFill>
                  <a:srgbClr val="FFC000"/>
                </a:solidFill>
              </a:rPr>
              <a:t> </a:t>
            </a:r>
            <a:r>
              <a:rPr lang="sl-SI" dirty="0" err="1">
                <a:solidFill>
                  <a:srgbClr val="FFC000"/>
                </a:solidFill>
              </a:rPr>
              <a:t>das</a:t>
            </a:r>
            <a:r>
              <a:rPr lang="sl-SI" dirty="0">
                <a:solidFill>
                  <a:srgbClr val="FFC000"/>
                </a:solidFill>
              </a:rPr>
              <a:t> </a:t>
            </a:r>
            <a:r>
              <a:rPr lang="sl-SI" dirty="0" err="1">
                <a:solidFill>
                  <a:srgbClr val="FFC000"/>
                </a:solidFill>
              </a:rPr>
              <a:t>Königreich</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Serben</a:t>
            </a:r>
            <a:r>
              <a:rPr lang="sl-SI" dirty="0">
                <a:solidFill>
                  <a:srgbClr val="FFC000"/>
                </a:solidFill>
              </a:rPr>
              <a:t>, </a:t>
            </a:r>
            <a:r>
              <a:rPr lang="sl-SI" dirty="0" err="1">
                <a:solidFill>
                  <a:srgbClr val="FFC000"/>
                </a:solidFill>
              </a:rPr>
              <a:t>Kroaten</a:t>
            </a:r>
            <a:r>
              <a:rPr lang="sl-SI" dirty="0">
                <a:solidFill>
                  <a:srgbClr val="FFC000"/>
                </a:solidFill>
              </a:rPr>
              <a:t> </a:t>
            </a:r>
            <a:r>
              <a:rPr lang="sl-SI" dirty="0" err="1">
                <a:solidFill>
                  <a:srgbClr val="FFC000"/>
                </a:solidFill>
              </a:rPr>
              <a:t>und</a:t>
            </a:r>
            <a:r>
              <a:rPr lang="sl-SI" dirty="0">
                <a:solidFill>
                  <a:srgbClr val="FFC000"/>
                </a:solidFill>
              </a:rPr>
              <a:t> </a:t>
            </a:r>
            <a:r>
              <a:rPr lang="sl-SI" dirty="0" err="1">
                <a:solidFill>
                  <a:srgbClr val="FFC000"/>
                </a:solidFill>
              </a:rPr>
              <a:t>Slowenen</a:t>
            </a:r>
            <a:r>
              <a:rPr lang="sl-SI" dirty="0">
                <a:solidFill>
                  <a:srgbClr val="FFC000"/>
                </a:solidFill>
              </a:rPr>
              <a:t>. </a:t>
            </a:r>
            <a:r>
              <a:rPr lang="sl-SI" dirty="0" err="1">
                <a:solidFill>
                  <a:srgbClr val="FFC000"/>
                </a:solidFill>
              </a:rPr>
              <a:t>Die</a:t>
            </a:r>
            <a:r>
              <a:rPr lang="sl-SI" dirty="0">
                <a:solidFill>
                  <a:srgbClr val="FFC000"/>
                </a:solidFill>
              </a:rPr>
              <a:t> </a:t>
            </a:r>
            <a:r>
              <a:rPr lang="sl-SI" dirty="0" err="1">
                <a:solidFill>
                  <a:srgbClr val="FFC000"/>
                </a:solidFill>
              </a:rPr>
              <a:t>Bibliothek</a:t>
            </a:r>
            <a:r>
              <a:rPr lang="sl-SI" dirty="0">
                <a:solidFill>
                  <a:srgbClr val="FFC000"/>
                </a:solidFill>
              </a:rPr>
              <a:t> </a:t>
            </a:r>
            <a:r>
              <a:rPr lang="sl-SI" dirty="0" err="1">
                <a:solidFill>
                  <a:srgbClr val="FFC000"/>
                </a:solidFill>
              </a:rPr>
              <a:t>wurde</a:t>
            </a:r>
            <a:r>
              <a:rPr lang="sl-SI" dirty="0">
                <a:solidFill>
                  <a:srgbClr val="FFC000"/>
                </a:solidFill>
              </a:rPr>
              <a:t> </a:t>
            </a:r>
            <a:r>
              <a:rPr lang="sl-SI" dirty="0" err="1">
                <a:solidFill>
                  <a:srgbClr val="FFC000"/>
                </a:solidFill>
              </a:rPr>
              <a:t>zur</a:t>
            </a:r>
            <a:r>
              <a:rPr lang="sl-SI" dirty="0">
                <a:solidFill>
                  <a:srgbClr val="FFC000"/>
                </a:solidFill>
              </a:rPr>
              <a:t> "</a:t>
            </a:r>
            <a:r>
              <a:rPr lang="sl-SI" dirty="0" err="1">
                <a:solidFill>
                  <a:srgbClr val="FFC000"/>
                </a:solidFill>
              </a:rPr>
              <a:t>Staatsbibliothek</a:t>
            </a:r>
            <a:r>
              <a:rPr lang="sl-SI" dirty="0">
                <a:solidFill>
                  <a:srgbClr val="FFC000"/>
                </a:solidFill>
              </a:rPr>
              <a:t>" </a:t>
            </a:r>
            <a:r>
              <a:rPr lang="sl-SI" dirty="0" err="1">
                <a:solidFill>
                  <a:srgbClr val="FFC000"/>
                </a:solidFill>
              </a:rPr>
              <a:t>und</a:t>
            </a:r>
            <a:r>
              <a:rPr lang="sl-SI" dirty="0">
                <a:solidFill>
                  <a:srgbClr val="FFC000"/>
                </a:solidFill>
              </a:rPr>
              <a:t> </a:t>
            </a:r>
            <a:r>
              <a:rPr lang="sl-SI" dirty="0" err="1">
                <a:solidFill>
                  <a:srgbClr val="FFC000"/>
                </a:solidFill>
              </a:rPr>
              <a:t>Pflichtexemplare</a:t>
            </a:r>
            <a:r>
              <a:rPr lang="sl-SI" dirty="0">
                <a:solidFill>
                  <a:srgbClr val="FFC000"/>
                </a:solidFill>
              </a:rPr>
              <a:t> </a:t>
            </a:r>
            <a:r>
              <a:rPr lang="sl-SI" dirty="0" err="1">
                <a:solidFill>
                  <a:srgbClr val="FFC000"/>
                </a:solidFill>
              </a:rPr>
              <a:t>aus</a:t>
            </a:r>
            <a:r>
              <a:rPr lang="sl-SI" dirty="0">
                <a:solidFill>
                  <a:srgbClr val="FFC000"/>
                </a:solidFill>
              </a:rPr>
              <a:t> </a:t>
            </a:r>
            <a:r>
              <a:rPr lang="sl-SI" dirty="0" err="1">
                <a:solidFill>
                  <a:srgbClr val="FFC000"/>
                </a:solidFill>
              </a:rPr>
              <a:t>anderen</a:t>
            </a:r>
            <a:r>
              <a:rPr lang="sl-SI" dirty="0">
                <a:solidFill>
                  <a:srgbClr val="FFC000"/>
                </a:solidFill>
              </a:rPr>
              <a:t> </a:t>
            </a:r>
            <a:r>
              <a:rPr lang="sl-SI" dirty="0" err="1">
                <a:solidFill>
                  <a:srgbClr val="FFC000"/>
                </a:solidFill>
              </a:rPr>
              <a:t>Teilen</a:t>
            </a:r>
            <a:r>
              <a:rPr lang="sl-SI" dirty="0">
                <a:solidFill>
                  <a:srgbClr val="FFC000"/>
                </a:solidFill>
              </a:rPr>
              <a:t> </a:t>
            </a:r>
            <a:r>
              <a:rPr lang="sl-SI" dirty="0" err="1">
                <a:solidFill>
                  <a:srgbClr val="FFC000"/>
                </a:solidFill>
              </a:rPr>
              <a:t>des</a:t>
            </a:r>
            <a:r>
              <a:rPr lang="sl-SI" dirty="0">
                <a:solidFill>
                  <a:srgbClr val="FFC000"/>
                </a:solidFill>
              </a:rPr>
              <a:t> </a:t>
            </a:r>
            <a:r>
              <a:rPr lang="sl-SI" dirty="0" err="1">
                <a:solidFill>
                  <a:srgbClr val="FFC000"/>
                </a:solidFill>
              </a:rPr>
              <a:t>ehemaligen</a:t>
            </a:r>
            <a:r>
              <a:rPr lang="sl-SI" dirty="0">
                <a:solidFill>
                  <a:srgbClr val="FFC000"/>
                </a:solidFill>
              </a:rPr>
              <a:t> </a:t>
            </a:r>
            <a:r>
              <a:rPr lang="sl-SI" dirty="0" err="1">
                <a:solidFill>
                  <a:srgbClr val="FFC000"/>
                </a:solidFill>
              </a:rPr>
              <a:t>Jugoslawien</a:t>
            </a:r>
            <a:r>
              <a:rPr lang="sl-SI" dirty="0">
                <a:solidFill>
                  <a:srgbClr val="FFC000"/>
                </a:solidFill>
              </a:rPr>
              <a:t>  </a:t>
            </a:r>
            <a:r>
              <a:rPr lang="sl-SI" dirty="0" err="1">
                <a:solidFill>
                  <a:srgbClr val="FFC000"/>
                </a:solidFill>
              </a:rPr>
              <a:t>flossen</a:t>
            </a:r>
            <a:r>
              <a:rPr lang="sl-SI" dirty="0">
                <a:solidFill>
                  <a:srgbClr val="FFC000"/>
                </a:solidFill>
              </a:rPr>
              <a:t> in </a:t>
            </a:r>
            <a:r>
              <a:rPr lang="sl-SI" dirty="0" err="1">
                <a:solidFill>
                  <a:srgbClr val="FFC000"/>
                </a:solidFill>
              </a:rPr>
              <a:t>ihren</a:t>
            </a:r>
            <a:r>
              <a:rPr lang="sl-SI" dirty="0">
                <a:solidFill>
                  <a:srgbClr val="FFC000"/>
                </a:solidFill>
              </a:rPr>
              <a:t> </a:t>
            </a:r>
            <a:r>
              <a:rPr lang="sl-SI" dirty="0" err="1">
                <a:solidFill>
                  <a:srgbClr val="FFC000"/>
                </a:solidFill>
              </a:rPr>
              <a:t>Fonds</a:t>
            </a:r>
            <a:r>
              <a:rPr lang="sl-SI" dirty="0">
                <a:solidFill>
                  <a:srgbClr val="FFC000"/>
                </a:solidFill>
              </a:rPr>
              <a:t> </a:t>
            </a:r>
            <a:r>
              <a:rPr lang="sl-SI" dirty="0" err="1">
                <a:solidFill>
                  <a:srgbClr val="FFC000"/>
                </a:solidFill>
              </a:rPr>
              <a:t>ein</a:t>
            </a:r>
            <a:r>
              <a:rPr lang="sl-SI" dirty="0">
                <a:solidFill>
                  <a:srgbClr val="FFC000"/>
                </a:solidFill>
              </a:rPr>
              <a:t>. </a:t>
            </a:r>
            <a:endParaRPr lang="sl-SI" dirty="0" smtClean="0">
              <a:solidFill>
                <a:srgbClr val="FFC000"/>
              </a:solidFill>
            </a:endParaRPr>
          </a:p>
          <a:p>
            <a:r>
              <a:rPr lang="sl-SI" dirty="0" err="1">
                <a:solidFill>
                  <a:srgbClr val="FFC000"/>
                </a:solidFill>
              </a:rPr>
              <a:t>Aufgrund</a:t>
            </a:r>
            <a:r>
              <a:rPr lang="sl-SI" dirty="0">
                <a:solidFill>
                  <a:srgbClr val="FFC000"/>
                </a:solidFill>
              </a:rPr>
              <a:t> </a:t>
            </a:r>
            <a:r>
              <a:rPr lang="sl-SI" dirty="0" err="1">
                <a:solidFill>
                  <a:srgbClr val="FFC000"/>
                </a:solidFill>
              </a:rPr>
              <a:t>der</a:t>
            </a:r>
            <a:r>
              <a:rPr lang="sl-SI" dirty="0">
                <a:solidFill>
                  <a:srgbClr val="FFC000"/>
                </a:solidFill>
              </a:rPr>
              <a:t> </a:t>
            </a:r>
            <a:r>
              <a:rPr lang="sl-SI" dirty="0" err="1">
                <a:solidFill>
                  <a:srgbClr val="FFC000"/>
                </a:solidFill>
              </a:rPr>
              <a:t>großen</a:t>
            </a:r>
            <a:r>
              <a:rPr lang="sl-SI" dirty="0">
                <a:solidFill>
                  <a:srgbClr val="FFC000"/>
                </a:solidFill>
              </a:rPr>
              <a:t> </a:t>
            </a:r>
            <a:r>
              <a:rPr lang="sl-SI" dirty="0" err="1">
                <a:solidFill>
                  <a:srgbClr val="FFC000"/>
                </a:solidFill>
              </a:rPr>
              <a:t>räumlichen</a:t>
            </a:r>
            <a:r>
              <a:rPr lang="sl-SI" dirty="0">
                <a:solidFill>
                  <a:srgbClr val="FFC000"/>
                </a:solidFill>
              </a:rPr>
              <a:t> </a:t>
            </a:r>
            <a:r>
              <a:rPr lang="sl-SI" dirty="0" err="1">
                <a:solidFill>
                  <a:srgbClr val="FFC000"/>
                </a:solidFill>
              </a:rPr>
              <a:t>Notlage</a:t>
            </a:r>
            <a:r>
              <a:rPr lang="sl-SI" dirty="0">
                <a:solidFill>
                  <a:srgbClr val="FFC000"/>
                </a:solidFill>
              </a:rPr>
              <a:t> </a:t>
            </a:r>
            <a:r>
              <a:rPr lang="sl-SI" dirty="0" err="1">
                <a:solidFill>
                  <a:srgbClr val="FFC000"/>
                </a:solidFill>
              </a:rPr>
              <a:t>wurden</a:t>
            </a:r>
            <a:r>
              <a:rPr lang="sl-SI" dirty="0">
                <a:solidFill>
                  <a:srgbClr val="FFC000"/>
                </a:solidFill>
              </a:rPr>
              <a:t> in </a:t>
            </a:r>
            <a:r>
              <a:rPr lang="sl-SI" dirty="0" err="1">
                <a:solidFill>
                  <a:srgbClr val="FFC000"/>
                </a:solidFill>
              </a:rPr>
              <a:t>der</a:t>
            </a:r>
            <a:r>
              <a:rPr lang="sl-SI" dirty="0">
                <a:solidFill>
                  <a:srgbClr val="FFC000"/>
                </a:solidFill>
              </a:rPr>
              <a:t> </a:t>
            </a:r>
            <a:r>
              <a:rPr lang="sl-SI" dirty="0" err="1">
                <a:solidFill>
                  <a:srgbClr val="FFC000"/>
                </a:solidFill>
              </a:rPr>
              <a:t>Öffentlichkeit</a:t>
            </a:r>
            <a:r>
              <a:rPr lang="sl-SI" dirty="0">
                <a:solidFill>
                  <a:srgbClr val="FFC000"/>
                </a:solidFill>
              </a:rPr>
              <a:t> </a:t>
            </a:r>
            <a:r>
              <a:rPr lang="sl-SI" dirty="0" err="1">
                <a:solidFill>
                  <a:srgbClr val="FFC000"/>
                </a:solidFill>
              </a:rPr>
              <a:t>Forderungen</a:t>
            </a:r>
            <a:r>
              <a:rPr lang="sl-SI" dirty="0">
                <a:solidFill>
                  <a:srgbClr val="FFC000"/>
                </a:solidFill>
              </a:rPr>
              <a:t> </a:t>
            </a:r>
            <a:r>
              <a:rPr lang="sl-SI" dirty="0" err="1">
                <a:solidFill>
                  <a:srgbClr val="FFC000"/>
                </a:solidFill>
              </a:rPr>
              <a:t>nach</a:t>
            </a:r>
            <a:r>
              <a:rPr lang="sl-SI" dirty="0">
                <a:solidFill>
                  <a:srgbClr val="FFC000"/>
                </a:solidFill>
              </a:rPr>
              <a:t> </a:t>
            </a:r>
            <a:r>
              <a:rPr lang="sl-SI" dirty="0" err="1">
                <a:solidFill>
                  <a:srgbClr val="FFC000"/>
                </a:solidFill>
              </a:rPr>
              <a:t>neuen</a:t>
            </a:r>
            <a:r>
              <a:rPr lang="sl-SI" dirty="0">
                <a:solidFill>
                  <a:srgbClr val="FFC000"/>
                </a:solidFill>
              </a:rPr>
              <a:t> </a:t>
            </a:r>
            <a:r>
              <a:rPr lang="sl-SI" dirty="0" err="1">
                <a:solidFill>
                  <a:srgbClr val="FFC000"/>
                </a:solidFill>
              </a:rPr>
              <a:t>Räumlichkeiten</a:t>
            </a:r>
            <a:r>
              <a:rPr lang="sl-SI" dirty="0">
                <a:solidFill>
                  <a:srgbClr val="FFC000"/>
                </a:solidFill>
              </a:rPr>
              <a:t> </a:t>
            </a:r>
            <a:r>
              <a:rPr lang="sl-SI" dirty="0" err="1">
                <a:solidFill>
                  <a:srgbClr val="FFC000"/>
                </a:solidFill>
              </a:rPr>
              <a:t>gestellt</a:t>
            </a:r>
            <a:r>
              <a:rPr lang="sl-SI" dirty="0">
                <a:solidFill>
                  <a:srgbClr val="FFC000"/>
                </a:solidFill>
              </a:rPr>
              <a:t>. </a:t>
            </a:r>
          </a:p>
          <a:p>
            <a:r>
              <a:rPr lang="sl-SI" dirty="0">
                <a:solidFill>
                  <a:srgbClr val="FFC000"/>
                </a:solidFill>
              </a:rPr>
              <a:t>Die Pläne für die neue Universitätsbibliothek wurden vom Architekten Jože Plečnik in den Jahren 1930-31 </a:t>
            </a:r>
            <a:r>
              <a:rPr lang="de-AT" sz="2600" dirty="0">
                <a:solidFill>
                  <a:srgbClr val="FFC000"/>
                </a:solidFill>
              </a:rPr>
              <a:t>entworfen</a:t>
            </a:r>
            <a:r>
              <a:rPr lang="sl-SI" dirty="0" smtClean="0">
                <a:solidFill>
                  <a:srgbClr val="FFC000"/>
                </a:solidFill>
              </a:rPr>
              <a:t>.</a:t>
            </a:r>
            <a:endParaRPr lang="sl-SI" dirty="0">
              <a:solidFill>
                <a:srgbClr val="FFC000"/>
              </a:solidFill>
            </a:endParaRPr>
          </a:p>
          <a:p>
            <a:r>
              <a:rPr lang="de-AT" sz="2600" dirty="0">
                <a:solidFill>
                  <a:srgbClr val="FFC000"/>
                </a:solidFill>
              </a:rPr>
              <a:t>In das </a:t>
            </a:r>
            <a:r>
              <a:rPr lang="sl-SI" sz="2600" dirty="0">
                <a:solidFill>
                  <a:srgbClr val="FFC000"/>
                </a:solidFill>
              </a:rPr>
              <a:t>jetzige </a:t>
            </a:r>
            <a:r>
              <a:rPr lang="sl-SI" dirty="0">
                <a:solidFill>
                  <a:srgbClr val="FFC000"/>
                </a:solidFill>
              </a:rPr>
              <a:t>Gebäude zog die Bibliothek im Frühjahr 1941 um. Am Ende des Krieges (1945) wurde der Universitätsbibliothek </a:t>
            </a:r>
            <a:r>
              <a:rPr lang="de-AT" sz="2600" dirty="0">
                <a:solidFill>
                  <a:srgbClr val="FFC000"/>
                </a:solidFill>
              </a:rPr>
              <a:t>der</a:t>
            </a:r>
            <a:r>
              <a:rPr lang="de-AT" dirty="0" smtClean="0">
                <a:solidFill>
                  <a:srgbClr val="FFC000"/>
                </a:solidFill>
              </a:rPr>
              <a:t> </a:t>
            </a:r>
            <a:r>
              <a:rPr lang="sl-SI" dirty="0" smtClean="0">
                <a:solidFill>
                  <a:srgbClr val="FFC000"/>
                </a:solidFill>
              </a:rPr>
              <a:t>Rechtsstatus </a:t>
            </a:r>
            <a:r>
              <a:rPr lang="sl-SI" dirty="0">
                <a:solidFill>
                  <a:srgbClr val="FFC000"/>
                </a:solidFill>
              </a:rPr>
              <a:t>der slowenischen Nationalbibliothek </a:t>
            </a:r>
            <a:r>
              <a:rPr lang="de-AT" sz="2600" dirty="0">
                <a:solidFill>
                  <a:srgbClr val="FFC000"/>
                </a:solidFill>
              </a:rPr>
              <a:t>zu</a:t>
            </a:r>
            <a:r>
              <a:rPr lang="sl-SI" sz="2600" dirty="0">
                <a:solidFill>
                  <a:srgbClr val="FFC000"/>
                </a:solidFill>
              </a:rPr>
              <a:t>erkannt</a:t>
            </a:r>
            <a:r>
              <a:rPr lang="sl-SI" dirty="0">
                <a:solidFill>
                  <a:srgbClr val="FFC000"/>
                </a:solidFill>
              </a:rPr>
              <a:t>.  Sie wurde umbenannt  </a:t>
            </a:r>
            <a:r>
              <a:rPr lang="de-AT" sz="2600" dirty="0">
                <a:solidFill>
                  <a:srgbClr val="FFC000"/>
                </a:solidFill>
              </a:rPr>
              <a:t>in</a:t>
            </a:r>
            <a:r>
              <a:rPr lang="de-AT" dirty="0" smtClean="0">
                <a:solidFill>
                  <a:srgbClr val="FFC000"/>
                </a:solidFill>
              </a:rPr>
              <a:t> </a:t>
            </a:r>
            <a:r>
              <a:rPr lang="sl-SI" dirty="0" smtClean="0">
                <a:solidFill>
                  <a:srgbClr val="FFC000"/>
                </a:solidFill>
              </a:rPr>
              <a:t>National- </a:t>
            </a:r>
            <a:r>
              <a:rPr lang="sl-SI" dirty="0">
                <a:solidFill>
                  <a:srgbClr val="FFC000"/>
                </a:solidFill>
              </a:rPr>
              <a:t>und Universitätsbibliothek. So </a:t>
            </a:r>
            <a:r>
              <a:rPr lang="sl-SI" dirty="0" err="1">
                <a:solidFill>
                  <a:srgbClr val="FFC000"/>
                </a:solidFill>
              </a:rPr>
              <a:t>heisst</a:t>
            </a:r>
            <a:r>
              <a:rPr lang="sl-SI" dirty="0">
                <a:solidFill>
                  <a:srgbClr val="FFC000"/>
                </a:solidFill>
              </a:rPr>
              <a:t> </a:t>
            </a:r>
            <a:r>
              <a:rPr lang="sl-SI" dirty="0" err="1">
                <a:solidFill>
                  <a:srgbClr val="FFC000"/>
                </a:solidFill>
              </a:rPr>
              <a:t>sie</a:t>
            </a:r>
            <a:r>
              <a:rPr lang="sl-SI" dirty="0">
                <a:solidFill>
                  <a:srgbClr val="FFC000"/>
                </a:solidFill>
              </a:rPr>
              <a:t> </a:t>
            </a:r>
            <a:r>
              <a:rPr lang="sl-SI" dirty="0" err="1">
                <a:solidFill>
                  <a:srgbClr val="FFC000"/>
                </a:solidFill>
              </a:rPr>
              <a:t>noch</a:t>
            </a:r>
            <a:r>
              <a:rPr lang="sl-SI" dirty="0">
                <a:solidFill>
                  <a:srgbClr val="FFC000"/>
                </a:solidFill>
              </a:rPr>
              <a:t> </a:t>
            </a:r>
            <a:r>
              <a:rPr lang="sl-SI" dirty="0" err="1">
                <a:solidFill>
                  <a:srgbClr val="FFC000"/>
                </a:solidFill>
              </a:rPr>
              <a:t>heute</a:t>
            </a:r>
            <a:r>
              <a:rPr lang="sl-SI" dirty="0">
                <a:solidFill>
                  <a:srgbClr val="FFC000"/>
                </a:solidFill>
              </a:rPr>
              <a:t>.</a:t>
            </a:r>
          </a:p>
          <a:p>
            <a:endParaRPr lang="sl-SI" dirty="0">
              <a:solidFill>
                <a:srgbClr val="FFC000"/>
              </a:solidFill>
            </a:endParaRPr>
          </a:p>
          <a:p>
            <a:endParaRPr lang="sl-SI" dirty="0"/>
          </a:p>
          <a:p>
            <a:endParaRPr lang="sl-SI" dirty="0"/>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8</a:t>
            </a:fld>
            <a:endParaRPr lang="sl-SI" dirty="0">
              <a:solidFill>
                <a:prstClr val="white"/>
              </a:solidFill>
            </a:endParaRPr>
          </a:p>
        </p:txBody>
      </p:sp>
      <p:sp>
        <p:nvSpPr>
          <p:cNvPr id="5" name="Naslov 4"/>
          <p:cNvSpPr>
            <a:spLocks noGrp="1"/>
          </p:cNvSpPr>
          <p:nvPr>
            <p:ph type="title"/>
          </p:nvPr>
        </p:nvSpPr>
        <p:spPr/>
        <p:txBody>
          <a:bodyPr>
            <a:normAutofit/>
          </a:bodyPr>
          <a:lstStyle/>
          <a:p>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968400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a:bodyPr>
          <a:lstStyle/>
          <a:p>
            <a:r>
              <a:rPr lang="sl-SI" dirty="0">
                <a:solidFill>
                  <a:srgbClr val="FFC000"/>
                </a:solidFill>
              </a:rPr>
              <a:t>Im 17. und 18. </a:t>
            </a:r>
            <a:r>
              <a:rPr lang="de-AT" sz="2600" dirty="0" err="1">
                <a:solidFill>
                  <a:srgbClr val="FFC000"/>
                </a:solidFill>
              </a:rPr>
              <a:t>Jhdt</a:t>
            </a:r>
            <a:r>
              <a:rPr lang="sl-SI" dirty="0" smtClean="0">
                <a:solidFill>
                  <a:srgbClr val="FFC000"/>
                </a:solidFill>
              </a:rPr>
              <a:t>. </a:t>
            </a:r>
            <a:r>
              <a:rPr lang="sl-SI" dirty="0">
                <a:solidFill>
                  <a:srgbClr val="FFC000"/>
                </a:solidFill>
              </a:rPr>
              <a:t>wurden auf </a:t>
            </a:r>
            <a:r>
              <a:rPr lang="de-AT" sz="2600" dirty="0">
                <a:solidFill>
                  <a:srgbClr val="FFC000"/>
                </a:solidFill>
              </a:rPr>
              <a:t>dem</a:t>
            </a:r>
            <a:r>
              <a:rPr lang="de-AT" dirty="0" smtClean="0">
                <a:solidFill>
                  <a:srgbClr val="FFC000"/>
                </a:solidFill>
              </a:rPr>
              <a:t> </a:t>
            </a:r>
            <a:r>
              <a:rPr lang="sl-SI" dirty="0" smtClean="0">
                <a:solidFill>
                  <a:srgbClr val="FFC000"/>
                </a:solidFill>
              </a:rPr>
              <a:t>damaligen slowenische</a:t>
            </a:r>
            <a:r>
              <a:rPr lang="de-AT" sz="2600" dirty="0">
                <a:solidFill>
                  <a:srgbClr val="FFC000"/>
                </a:solidFill>
              </a:rPr>
              <a:t>n</a:t>
            </a:r>
            <a:r>
              <a:rPr lang="sl-SI" dirty="0" smtClean="0">
                <a:solidFill>
                  <a:srgbClr val="FFC000"/>
                </a:solidFill>
              </a:rPr>
              <a:t> </a:t>
            </a:r>
            <a:r>
              <a:rPr lang="sl-SI" dirty="0">
                <a:solidFill>
                  <a:srgbClr val="FFC000"/>
                </a:solidFill>
              </a:rPr>
              <a:t>Gebiet Gymnasien gegründet. In Maribor wurden sie duch Jesuiten geführt, </a:t>
            </a:r>
            <a:r>
              <a:rPr lang="sl-SI" dirty="0" smtClean="0">
                <a:solidFill>
                  <a:srgbClr val="FFC000"/>
                </a:solidFill>
              </a:rPr>
              <a:t>i</a:t>
            </a:r>
            <a:r>
              <a:rPr lang="de-AT" sz="2600" dirty="0">
                <a:solidFill>
                  <a:srgbClr val="FFC000"/>
                </a:solidFill>
              </a:rPr>
              <a:t>n</a:t>
            </a:r>
            <a:r>
              <a:rPr lang="sl-SI" dirty="0" smtClean="0">
                <a:solidFill>
                  <a:srgbClr val="FFC000"/>
                </a:solidFill>
              </a:rPr>
              <a:t> </a:t>
            </a:r>
            <a:r>
              <a:rPr lang="sl-SI" dirty="0">
                <a:solidFill>
                  <a:srgbClr val="FFC000"/>
                </a:solidFill>
              </a:rPr>
              <a:t>Novo mesto aber durch Franziskaner.</a:t>
            </a:r>
          </a:p>
          <a:p>
            <a:r>
              <a:rPr lang="sl-SI" sz="2600" dirty="0">
                <a:solidFill>
                  <a:srgbClr val="FFC000"/>
                </a:solidFill>
              </a:rPr>
              <a:t>Ihre</a:t>
            </a:r>
            <a:r>
              <a:rPr lang="sl-SI" dirty="0" smtClean="0">
                <a:solidFill>
                  <a:srgbClr val="FFC000"/>
                </a:solidFill>
              </a:rPr>
              <a:t> </a:t>
            </a:r>
            <a:r>
              <a:rPr lang="sl-SI" sz="2600" dirty="0">
                <a:solidFill>
                  <a:srgbClr val="FFC000"/>
                </a:solidFill>
              </a:rPr>
              <a:t>Lehrer</a:t>
            </a:r>
            <a:r>
              <a:rPr lang="sl-SI" dirty="0" smtClean="0">
                <a:solidFill>
                  <a:srgbClr val="FFC000"/>
                </a:solidFill>
              </a:rPr>
              <a:t> </a:t>
            </a:r>
            <a:r>
              <a:rPr lang="sl-SI" dirty="0">
                <a:solidFill>
                  <a:srgbClr val="FFC000"/>
                </a:solidFill>
              </a:rPr>
              <a:t>haben </a:t>
            </a:r>
            <a:r>
              <a:rPr lang="de-AT" sz="2600" dirty="0">
                <a:solidFill>
                  <a:srgbClr val="FFC000"/>
                </a:solidFill>
              </a:rPr>
              <a:t>die</a:t>
            </a:r>
            <a:r>
              <a:rPr lang="de-AT" dirty="0" smtClean="0">
                <a:solidFill>
                  <a:srgbClr val="FFC000"/>
                </a:solidFill>
              </a:rPr>
              <a:t> </a:t>
            </a:r>
            <a:r>
              <a:rPr lang="sl-SI" dirty="0" smtClean="0">
                <a:solidFill>
                  <a:srgbClr val="FFC000"/>
                </a:solidFill>
              </a:rPr>
              <a:t>Fonds </a:t>
            </a:r>
            <a:r>
              <a:rPr lang="sl-SI" dirty="0">
                <a:solidFill>
                  <a:srgbClr val="FFC000"/>
                </a:solidFill>
              </a:rPr>
              <a:t>von Klosterbibliothen benutzt. Nach der Abschaffung der Jesuiten </a:t>
            </a:r>
            <a:r>
              <a:rPr lang="sl-SI" sz="2600" dirty="0">
                <a:solidFill>
                  <a:srgbClr val="FFC000"/>
                </a:solidFill>
              </a:rPr>
              <a:t>folgt</a:t>
            </a:r>
            <a:r>
              <a:rPr lang="de-AT" sz="2600" dirty="0">
                <a:solidFill>
                  <a:srgbClr val="FFC000"/>
                </a:solidFill>
              </a:rPr>
              <a:t>e</a:t>
            </a:r>
            <a:r>
              <a:rPr lang="sl-SI" dirty="0" smtClean="0">
                <a:solidFill>
                  <a:srgbClr val="FFC000"/>
                </a:solidFill>
              </a:rPr>
              <a:t> </a:t>
            </a:r>
            <a:r>
              <a:rPr lang="sl-SI" dirty="0">
                <a:solidFill>
                  <a:srgbClr val="FFC000"/>
                </a:solidFill>
              </a:rPr>
              <a:t>im Jahre 1774 die Einführung der obligatorischen öffentlichen Bildung.</a:t>
            </a:r>
          </a:p>
          <a:p>
            <a:r>
              <a:rPr lang="sl-SI" dirty="0" smtClean="0">
                <a:solidFill>
                  <a:srgbClr val="FFC000"/>
                </a:solidFill>
              </a:rPr>
              <a:t>Im </a:t>
            </a:r>
            <a:r>
              <a:rPr lang="de-AT" sz="2600" dirty="0">
                <a:solidFill>
                  <a:srgbClr val="FFC000"/>
                </a:solidFill>
              </a:rPr>
              <a:t>J</a:t>
            </a:r>
            <a:r>
              <a:rPr lang="sl-SI" dirty="0" smtClean="0">
                <a:solidFill>
                  <a:srgbClr val="FFC000"/>
                </a:solidFill>
              </a:rPr>
              <a:t>ahre 1849 </a:t>
            </a:r>
            <a:r>
              <a:rPr lang="sl-SI" dirty="0">
                <a:solidFill>
                  <a:srgbClr val="FFC000"/>
                </a:solidFill>
              </a:rPr>
              <a:t>wurde durch eine spezielle organisatorische Verordnung des Ministeriums die Tätigkeit  der Schulbibliotheken eigefűhrt.</a:t>
            </a:r>
          </a:p>
          <a:p>
            <a:r>
              <a:rPr lang="sl-SI" dirty="0" smtClean="0">
                <a:solidFill>
                  <a:srgbClr val="FFC000"/>
                </a:solidFill>
              </a:rPr>
              <a:t>Auf </a:t>
            </a:r>
            <a:r>
              <a:rPr lang="sl-SI" dirty="0">
                <a:solidFill>
                  <a:srgbClr val="FFC000"/>
                </a:solidFill>
              </a:rPr>
              <a:t>allen Sekundarschulen </a:t>
            </a:r>
            <a:r>
              <a:rPr lang="de-AT" sz="2600" dirty="0">
                <a:solidFill>
                  <a:srgbClr val="FFC000"/>
                </a:solidFill>
              </a:rPr>
              <a:t>wurden</a:t>
            </a:r>
            <a:r>
              <a:rPr lang="de-AT" dirty="0" smtClean="0">
                <a:solidFill>
                  <a:srgbClr val="FFC000"/>
                </a:solidFill>
              </a:rPr>
              <a:t> </a:t>
            </a:r>
            <a:r>
              <a:rPr lang="sl-SI" dirty="0" smtClean="0">
                <a:solidFill>
                  <a:srgbClr val="FFC000"/>
                </a:solidFill>
              </a:rPr>
              <a:t>obligatorisch </a:t>
            </a:r>
            <a:r>
              <a:rPr lang="sl-SI" dirty="0">
                <a:solidFill>
                  <a:srgbClr val="FFC000"/>
                </a:solidFill>
              </a:rPr>
              <a:t>Schulbibliotheken für Professoren und </a:t>
            </a:r>
            <a:r>
              <a:rPr lang="sl-SI" dirty="0" smtClean="0">
                <a:solidFill>
                  <a:srgbClr val="FFC000"/>
                </a:solidFill>
              </a:rPr>
              <a:t>Schüler</a:t>
            </a:r>
            <a:r>
              <a:rPr lang="de-AT" dirty="0" smtClean="0">
                <a:solidFill>
                  <a:srgbClr val="FFC000"/>
                </a:solidFill>
              </a:rPr>
              <a:t> </a:t>
            </a:r>
            <a:r>
              <a:rPr lang="de-AT" sz="2600" dirty="0">
                <a:solidFill>
                  <a:srgbClr val="FFC000"/>
                </a:solidFill>
              </a:rPr>
              <a:t>eingerichtet</a:t>
            </a:r>
            <a:r>
              <a:rPr lang="sl-SI" dirty="0" smtClean="0">
                <a:solidFill>
                  <a:srgbClr val="FFC000"/>
                </a:solidFill>
              </a:rPr>
              <a:t>. </a:t>
            </a:r>
            <a:endParaRPr lang="sl-SI" dirty="0">
              <a:solidFill>
                <a:srgbClr val="FFC000"/>
              </a:solidFill>
            </a:endParaRPr>
          </a:p>
          <a:p>
            <a:endParaRPr lang="sl-SI" dirty="0"/>
          </a:p>
          <a:p>
            <a:endParaRPr lang="sl-SI" dirty="0"/>
          </a:p>
        </p:txBody>
      </p:sp>
      <p:sp>
        <p:nvSpPr>
          <p:cNvPr id="3" name="Ograda datuma 2"/>
          <p:cNvSpPr>
            <a:spLocks noGrp="1"/>
          </p:cNvSpPr>
          <p:nvPr>
            <p:ph type="dt" sz="half" idx="10"/>
          </p:nvPr>
        </p:nvSpPr>
        <p:spPr/>
        <p:txBody>
          <a:bodyPr/>
          <a:lstStyle/>
          <a:p>
            <a:endParaRPr lang="sl-SI" dirty="0">
              <a:solidFill>
                <a:prstClr val="white"/>
              </a:solidFill>
            </a:endParaRPr>
          </a:p>
        </p:txBody>
      </p:sp>
      <p:sp>
        <p:nvSpPr>
          <p:cNvPr id="4" name="Ograda številke diapozitiva 3"/>
          <p:cNvSpPr>
            <a:spLocks noGrp="1"/>
          </p:cNvSpPr>
          <p:nvPr>
            <p:ph type="sldNum" sz="quarter" idx="4"/>
          </p:nvPr>
        </p:nvSpPr>
        <p:spPr/>
        <p:txBody>
          <a:bodyPr/>
          <a:lstStyle/>
          <a:p>
            <a:fld id="{8A3F8E0E-57B0-4669-9767-DB5646771F29}" type="slidenum">
              <a:rPr lang="sl-SI" smtClean="0">
                <a:solidFill>
                  <a:prstClr val="white"/>
                </a:solidFill>
              </a:rPr>
              <a:pPr/>
              <a:t>9</a:t>
            </a:fld>
            <a:endParaRPr lang="sl-SI" dirty="0">
              <a:solidFill>
                <a:prstClr val="white"/>
              </a:solidFill>
            </a:endParaRPr>
          </a:p>
        </p:txBody>
      </p:sp>
      <p:sp>
        <p:nvSpPr>
          <p:cNvPr id="5" name="Naslov 4"/>
          <p:cNvSpPr>
            <a:spLocks noGrp="1"/>
          </p:cNvSpPr>
          <p:nvPr>
            <p:ph type="title"/>
          </p:nvPr>
        </p:nvSpPr>
        <p:spPr/>
        <p:txBody>
          <a:bodyPr>
            <a:normAutofit/>
          </a:bodyPr>
          <a:lstStyle/>
          <a:p>
            <a:pPr algn="ctr"/>
            <a:r>
              <a:rPr lang="en-US" sz="3200" b="0" dirty="0" err="1">
                <a:solidFill>
                  <a:srgbClr val="FFC000"/>
                </a:solidFill>
                <a:effectLst/>
                <a:latin typeface="Calibri"/>
              </a:rPr>
              <a:t>Blick</a:t>
            </a:r>
            <a:r>
              <a:rPr lang="en-US" sz="3200" b="0" dirty="0">
                <a:solidFill>
                  <a:srgbClr val="FFC000"/>
                </a:solidFill>
                <a:effectLst/>
                <a:latin typeface="Calibri"/>
              </a:rPr>
              <a:t> auf die Geschichte</a:t>
            </a:r>
            <a:r>
              <a:rPr lang="sl-SI" sz="3200" b="0" dirty="0">
                <a:solidFill>
                  <a:srgbClr val="FFC000"/>
                </a:solidFill>
                <a:effectLst/>
                <a:latin typeface="Calibri"/>
              </a:rPr>
              <a:t> des slowenischen </a:t>
            </a:r>
            <a:r>
              <a:rPr lang="sl-SI" sz="3200" b="0" dirty="0">
                <a:solidFill>
                  <a:srgbClr val="FFC000"/>
                </a:solidFill>
                <a:effectLst/>
                <a:latin typeface="Calibri"/>
              </a:rPr>
              <a:t>Bibliothek</a:t>
            </a:r>
            <a:r>
              <a:rPr lang="de-AT" sz="3200" b="0" dirty="0">
                <a:solidFill>
                  <a:srgbClr val="FFC000"/>
                </a:solidFill>
                <a:effectLst/>
                <a:latin typeface="Calibri"/>
              </a:rPr>
              <a:t>s</a:t>
            </a:r>
            <a:r>
              <a:rPr lang="sl-SI" sz="3200" b="0" dirty="0">
                <a:solidFill>
                  <a:srgbClr val="FFC000"/>
                </a:solidFill>
                <a:effectLst/>
                <a:latin typeface="Calibri"/>
              </a:rPr>
              <a:t>wesens</a:t>
            </a:r>
            <a:r>
              <a:rPr lang="sl-SI" sz="3200" b="0" dirty="0" smtClean="0">
                <a:solidFill>
                  <a:srgbClr val="FFC000"/>
                </a:solidFill>
                <a:effectLst/>
                <a:latin typeface="Calibri"/>
              </a:rPr>
              <a:t/>
            </a:r>
            <a:br>
              <a:rPr lang="sl-SI" sz="3200" b="0" dirty="0" smtClean="0">
                <a:solidFill>
                  <a:srgbClr val="FFC000"/>
                </a:solidFill>
                <a:effectLst/>
                <a:latin typeface="Calibri"/>
              </a:rPr>
            </a:br>
            <a:r>
              <a:rPr lang="sl-SI" sz="3200" b="0" dirty="0">
                <a:solidFill>
                  <a:srgbClr val="FFC000"/>
                </a:solidFill>
                <a:effectLst/>
                <a:latin typeface="Calibri"/>
              </a:rPr>
              <a:t>Schul</a:t>
            </a:r>
            <a:r>
              <a:rPr lang="sl-SI" sz="3200" b="0" dirty="0" smtClean="0">
                <a:solidFill>
                  <a:srgbClr val="FFC000"/>
                </a:solidFill>
                <a:effectLst/>
                <a:latin typeface="Calibri"/>
              </a:rPr>
              <a:t>bibliotheken</a:t>
            </a:r>
            <a:endParaRPr lang="sl-SI" dirty="0"/>
          </a:p>
        </p:txBody>
      </p:sp>
      <p:sp>
        <p:nvSpPr>
          <p:cNvPr id="6" name="Ograda noge 5"/>
          <p:cNvSpPr>
            <a:spLocks noGrp="1"/>
          </p:cNvSpPr>
          <p:nvPr>
            <p:ph type="ftr" sz="quarter" idx="3"/>
          </p:nvPr>
        </p:nvSpPr>
        <p:spPr/>
        <p:txBody>
          <a:bodyPr/>
          <a:lstStyle/>
          <a:p>
            <a:endParaRPr lang="sl-SI" dirty="0">
              <a:solidFill>
                <a:prstClr val="white"/>
              </a:solidFill>
            </a:endParaRPr>
          </a:p>
        </p:txBody>
      </p:sp>
    </p:spTree>
    <p:extLst>
      <p:ext uri="{BB962C8B-B14F-4D97-AF65-F5344CB8AC3E}">
        <p14:creationId xmlns:p14="http://schemas.microsoft.com/office/powerpoint/2010/main" val="2838933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Modr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ova tema">
  <a:themeElements>
    <a:clrScheme name="Modra">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4950</Words>
  <Application>Microsoft Office PowerPoint</Application>
  <PresentationFormat>Benutzerdefiniert</PresentationFormat>
  <Paragraphs>383</Paragraphs>
  <Slides>60</Slides>
  <Notes>11</Notes>
  <HiddenSlides>0</HiddenSlides>
  <MMClips>0</MMClips>
  <ScaleCrop>false</ScaleCrop>
  <HeadingPairs>
    <vt:vector size="4" baseType="variant">
      <vt:variant>
        <vt:lpstr>Design</vt:lpstr>
      </vt:variant>
      <vt:variant>
        <vt:i4>2</vt:i4>
      </vt:variant>
      <vt:variant>
        <vt:lpstr>Folientitel</vt:lpstr>
      </vt:variant>
      <vt:variant>
        <vt:i4>60</vt:i4>
      </vt:variant>
    </vt:vector>
  </HeadingPairs>
  <TitlesOfParts>
    <vt:vector size="62" baseType="lpstr">
      <vt:lpstr>Officeova tema</vt:lpstr>
      <vt:lpstr>1_Officeova tema</vt:lpstr>
      <vt:lpstr> DAS SLOWENISCHE BIBLIOTHEKSWESEN</vt:lpstr>
      <vt:lpstr>Blick auf die Geschichte des slowenischen Bibliothekswesens</vt:lpstr>
      <vt:lpstr>Blick auf die Geschichte des slowenischen Bibliothekswesens</vt:lpstr>
      <vt:lpstr>Blick auf die Geschichte des slowenischen Bibliothekswesens</vt:lpstr>
      <vt:lpstr>Blick auf die Geschichte des slowenischen Bibliothekswesens</vt:lpstr>
      <vt:lpstr>Blick auf die Geschichte des slowenischen Bibliothekswesens</vt:lpstr>
      <vt:lpstr>Blick auf die Geschichte des slowenischen Bibliothekswesens</vt:lpstr>
      <vt:lpstr>Blick auf die Geschichte des slowenischen Bibliothekswesens</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Blick auf die Geschichte des slowenischen Bibliothekswesens Schulbibliotheken</vt:lpstr>
      <vt:lpstr> Spezialbibliotheken</vt:lpstr>
      <vt:lpstr>Spezialbibliotheken</vt:lpstr>
      <vt:lpstr>Spezialbibliotheken</vt:lpstr>
      <vt:lpstr> Ӧffentliche Bibliotheken</vt:lpstr>
      <vt:lpstr> Ӧffentliche Bibliotheken</vt:lpstr>
      <vt:lpstr> Ӧffentliche Bibliotheken</vt:lpstr>
      <vt:lpstr>Hochschulbibliotheken</vt:lpstr>
      <vt:lpstr>Hochschulbibliotheken</vt:lpstr>
      <vt:lpstr>Studium des Bibliothekswesens in Slowenien</vt:lpstr>
      <vt:lpstr>Studium des Bibliothekswesens in Slowenien</vt:lpstr>
      <vt:lpstr>PowerPoint-Präsentation</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20. Jahrhundert</vt:lpstr>
      <vt:lpstr>Slowenische Bibliotheksgesetze im 21. Jahrhundert</vt:lpstr>
      <vt:lpstr>Slowenische Bibliotheksgesetze im 21. Jahrhundert</vt:lpstr>
      <vt:lpstr>Slowenische Bibliotheksgesetze im 21. Jahrhundert</vt:lpstr>
      <vt:lpstr>Slowenische Bibliotheksgesetze im 21. Jahrhundert</vt:lpstr>
      <vt:lpstr>Slowenische Bibliotheksgesetze im 21. Jahrhundert</vt:lpstr>
      <vt:lpstr>Slowenische Bibliotheksgesetze im 21. Jahrhundert</vt:lpstr>
      <vt:lpstr>Slowenische Bibliotheksgesetze im 21. Jahrhundert</vt:lpstr>
      <vt:lpstr> Statistische Messungen der Aktivitäten slowenischer Bibliotheken </vt:lpstr>
      <vt:lpstr>Statistische Messungen der Aktivitäten slowenischer Bibliotheken </vt:lpstr>
      <vt:lpstr>Statistische Messungen der Aktivitäten slowenischer Bibliotheken </vt:lpstr>
      <vt:lpstr>Statistische Messungen der Aktivitäten slowenischer Bibliotheken </vt:lpstr>
      <vt:lpstr>  Durchführung statistischer Messungen zur Arbeit von Schulbibliotheken im Schuljahr 2015/16</vt:lpstr>
      <vt:lpstr>   Durchführung statistischer Messungen zur Arbeit von  Schulbibliotheken im Schuljahr 2015/16</vt:lpstr>
      <vt:lpstr> Durchführung statistischer Messungen zur Arbeit von Schulbibliotheken im Schuljahr 2015/16</vt:lpstr>
      <vt:lpstr> Durchführung statistischer Messungen zur Arbeit von Schulbibliotheken im Schuljahr 2015/16</vt:lpstr>
      <vt:lpstr> Durchführung statistischer Messungen zur Arbeit von Schulbibliotheken im Schuljahr 2015/16</vt:lpstr>
      <vt:lpstr>Das Zentrum für die Entwicklung von Bibliotheken  </vt:lpstr>
      <vt:lpstr>Das Zentrum für die Entwicklung von Bibliotheken  </vt:lpstr>
      <vt:lpstr>  Das Zentrum für die Entwicklung von Bibliotheken</vt:lpstr>
      <vt:lpstr>    Das Zentrum für die Entwicklung von Bibliotheken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Bina Trplan</dc:creator>
  <cp:lastModifiedBy>Nikolaus</cp:lastModifiedBy>
  <cp:revision>372</cp:revision>
  <cp:lastPrinted>2017-11-02T14:15:28Z</cp:lastPrinted>
  <dcterms:created xsi:type="dcterms:W3CDTF">2015-10-08T07:33:01Z</dcterms:created>
  <dcterms:modified xsi:type="dcterms:W3CDTF">2017-11-11T14:34:39Z</dcterms:modified>
</cp:coreProperties>
</file>