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1" r:id="rId3"/>
    <p:sldId id="262" r:id="rId4"/>
    <p:sldId id="270" r:id="rId5"/>
    <p:sldId id="264" r:id="rId6"/>
    <p:sldId id="265" r:id="rId7"/>
    <p:sldId id="266" r:id="rId8"/>
    <p:sldId id="268" r:id="rId9"/>
    <p:sldId id="267" r:id="rId10"/>
    <p:sldId id="269" r:id="rId11"/>
    <p:sldId id="271" r:id="rId12"/>
    <p:sldId id="274" r:id="rId13"/>
    <p:sldId id="276" r:id="rId14"/>
    <p:sldId id="277" r:id="rId15"/>
    <p:sldId id="278" r:id="rId16"/>
    <p:sldId id="279" r:id="rId17"/>
    <p:sldId id="280" r:id="rId18"/>
    <p:sldId id="259" r:id="rId19"/>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E77176F-8A99-42AF-A3B5-72EC0F765D2F}">
          <p14:sldIdLst>
            <p14:sldId id="256"/>
            <p14:sldId id="261"/>
            <p14:sldId id="262"/>
            <p14:sldId id="270"/>
          </p14:sldIdLst>
        </p14:section>
        <p14:section name="Abschnitt ohne Titel" id="{3609E454-5E63-4D19-9A41-EB05961B643E}">
          <p14:sldIdLst>
            <p14:sldId id="264"/>
            <p14:sldId id="265"/>
            <p14:sldId id="266"/>
            <p14:sldId id="268"/>
            <p14:sldId id="267"/>
            <p14:sldId id="269"/>
            <p14:sldId id="271"/>
            <p14:sldId id="274"/>
            <p14:sldId id="276"/>
            <p14:sldId id="277"/>
            <p14:sldId id="278"/>
            <p14:sldId id="279"/>
            <p14:sldId id="280"/>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87" autoAdjust="0"/>
  </p:normalViewPr>
  <p:slideViewPr>
    <p:cSldViewPr>
      <p:cViewPr>
        <p:scale>
          <a:sx n="96" d="100"/>
          <a:sy n="96" d="100"/>
        </p:scale>
        <p:origin x="-566" y="38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DCFA07D-D2BB-4818-AA27-DB95FB0B84D5}" type="datetimeFigureOut">
              <a:rPr lang="de-AT" smtClean="0"/>
              <a:t>07.11.2016</a:t>
            </a:fld>
            <a:endParaRPr lang="de-AT"/>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929A01B-A4E4-4651-9991-D5F96DFA3065}" type="slidenum">
              <a:rPr lang="de-AT" smtClean="0"/>
              <a:t>‹Nr.›</a:t>
            </a:fld>
            <a:endParaRPr lang="de-AT"/>
          </a:p>
        </p:txBody>
      </p:sp>
    </p:spTree>
    <p:extLst>
      <p:ext uri="{BB962C8B-B14F-4D97-AF65-F5344CB8AC3E}">
        <p14:creationId xmlns:p14="http://schemas.microsoft.com/office/powerpoint/2010/main" val="2781354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08A874D-66BB-4D99-A5DA-52031A6B4F00}" type="datetimeFigureOut">
              <a:rPr lang="de-AT" smtClean="0"/>
              <a:t>07.11.2016</a:t>
            </a:fld>
            <a:endParaRPr lang="de-AT"/>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CAFD1D9-25E5-4214-9FB0-457D69C1EF23}" type="slidenum">
              <a:rPr lang="de-AT" smtClean="0"/>
              <a:t>‹Nr.›</a:t>
            </a:fld>
            <a:endParaRPr lang="de-AT"/>
          </a:p>
        </p:txBody>
      </p:sp>
    </p:spTree>
    <p:extLst>
      <p:ext uri="{BB962C8B-B14F-4D97-AF65-F5344CB8AC3E}">
        <p14:creationId xmlns:p14="http://schemas.microsoft.com/office/powerpoint/2010/main" val="147331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8CAFD1D9-25E5-4214-9FB0-457D69C1EF23}" type="slidenum">
              <a:rPr lang="de-AT" smtClean="0"/>
              <a:t>3</a:t>
            </a:fld>
            <a:endParaRPr lang="de-AT"/>
          </a:p>
        </p:txBody>
      </p:sp>
    </p:spTree>
    <p:extLst>
      <p:ext uri="{BB962C8B-B14F-4D97-AF65-F5344CB8AC3E}">
        <p14:creationId xmlns:p14="http://schemas.microsoft.com/office/powerpoint/2010/main" val="2198247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SPÖ Grundsatzprogramm</a:t>
            </a:r>
            <a:r>
              <a:rPr lang="de-AT" baseline="0" dirty="0" smtClean="0"/>
              <a:t> – 29 Seiten – 1x</a:t>
            </a:r>
          </a:p>
          <a:p>
            <a:r>
              <a:rPr lang="de-AT" baseline="0" dirty="0" smtClean="0"/>
              <a:t>ÖVP Grundsatzprogramm – 66 Seiten – 2x</a:t>
            </a:r>
          </a:p>
          <a:p>
            <a:r>
              <a:rPr lang="de-AT" baseline="0" dirty="0" smtClean="0"/>
              <a:t>FPÖ – 10Seiten (2011) – 0x</a:t>
            </a:r>
          </a:p>
          <a:p>
            <a:r>
              <a:rPr lang="de-AT" baseline="0" dirty="0" err="1" smtClean="0"/>
              <a:t>Neos</a:t>
            </a:r>
            <a:r>
              <a:rPr lang="de-AT" baseline="0" dirty="0" smtClean="0"/>
              <a:t> 119 Seiten – 7 x</a:t>
            </a:r>
          </a:p>
          <a:p>
            <a:r>
              <a:rPr lang="de-AT" baseline="0" dirty="0" smtClean="0"/>
              <a:t>Piraten 100 Seiten – 6x </a:t>
            </a:r>
            <a:endParaRPr lang="de-AT" dirty="0"/>
          </a:p>
        </p:txBody>
      </p:sp>
      <p:sp>
        <p:nvSpPr>
          <p:cNvPr id="4" name="Foliennummernplatzhalter 3"/>
          <p:cNvSpPr>
            <a:spLocks noGrp="1"/>
          </p:cNvSpPr>
          <p:nvPr>
            <p:ph type="sldNum" sz="quarter" idx="10"/>
          </p:nvPr>
        </p:nvSpPr>
        <p:spPr/>
        <p:txBody>
          <a:bodyPr/>
          <a:lstStyle/>
          <a:p>
            <a:fld id="{8CAFD1D9-25E5-4214-9FB0-457D69C1EF23}" type="slidenum">
              <a:rPr lang="de-AT" smtClean="0"/>
              <a:t>9</a:t>
            </a:fld>
            <a:endParaRPr lang="de-AT"/>
          </a:p>
        </p:txBody>
      </p:sp>
    </p:spTree>
    <p:extLst>
      <p:ext uri="{BB962C8B-B14F-4D97-AF65-F5344CB8AC3E}">
        <p14:creationId xmlns:p14="http://schemas.microsoft.com/office/powerpoint/2010/main" val="14974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0EC30A67-A281-4830-AEF2-12203F319F07}" type="datetimeFigureOut">
              <a:rPr lang="de-AT" smtClean="0"/>
              <a:t>07.11.2016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312345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EC30A67-A281-4830-AEF2-12203F319F07}" type="datetimeFigureOut">
              <a:rPr lang="de-AT" smtClean="0"/>
              <a:t>07.11.2016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265432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EC30A67-A281-4830-AEF2-12203F319F07}" type="datetimeFigureOut">
              <a:rPr lang="de-AT" smtClean="0"/>
              <a:t>07.11.2016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53680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0EC30A67-A281-4830-AEF2-12203F319F07}" type="datetimeFigureOut">
              <a:rPr lang="de-AT" smtClean="0"/>
              <a:t>07.11.2016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326500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EC30A67-A281-4830-AEF2-12203F319F07}" type="datetimeFigureOut">
              <a:rPr lang="de-AT" smtClean="0"/>
              <a:t>07.11.2016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165986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0EC30A67-A281-4830-AEF2-12203F319F07}" type="datetimeFigureOut">
              <a:rPr lang="de-AT" smtClean="0"/>
              <a:t>07.11.2016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228860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0EC30A67-A281-4830-AEF2-12203F319F07}" type="datetimeFigureOut">
              <a:rPr lang="de-AT" smtClean="0"/>
              <a:t>07.11.2016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974918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0EC30A67-A281-4830-AEF2-12203F319F07}" type="datetimeFigureOut">
              <a:rPr lang="de-AT" smtClean="0"/>
              <a:t>07.11.2016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329310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C30A67-A281-4830-AEF2-12203F319F07}" type="datetimeFigureOut">
              <a:rPr lang="de-AT" smtClean="0"/>
              <a:t>07.11.2016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238882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EC30A67-A281-4830-AEF2-12203F319F07}" type="datetimeFigureOut">
              <a:rPr lang="de-AT" smtClean="0"/>
              <a:t>07.11.2016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81785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EC30A67-A281-4830-AEF2-12203F319F07}" type="datetimeFigureOut">
              <a:rPr lang="de-AT" smtClean="0"/>
              <a:t>07.11.2016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90745FD-7B0B-4DE0-833C-810D0DF206C9}" type="slidenum">
              <a:rPr lang="de-AT" smtClean="0"/>
              <a:t>‹Nr.›</a:t>
            </a:fld>
            <a:endParaRPr lang="de-AT"/>
          </a:p>
        </p:txBody>
      </p:sp>
    </p:spTree>
    <p:extLst>
      <p:ext uri="{BB962C8B-B14F-4D97-AF65-F5344CB8AC3E}">
        <p14:creationId xmlns:p14="http://schemas.microsoft.com/office/powerpoint/2010/main" val="420376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30A67-A281-4830-AEF2-12203F319F07}" type="datetimeFigureOut">
              <a:rPr lang="de-AT" smtClean="0"/>
              <a:t>07.11.2016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745FD-7B0B-4DE0-833C-810D0DF206C9}" type="slidenum">
              <a:rPr lang="de-AT" smtClean="0"/>
              <a:t>‹Nr.›</a:t>
            </a:fld>
            <a:endParaRPr lang="de-AT"/>
          </a:p>
        </p:txBody>
      </p:sp>
    </p:spTree>
    <p:extLst>
      <p:ext uri="{BB962C8B-B14F-4D97-AF65-F5344CB8AC3E}">
        <p14:creationId xmlns:p14="http://schemas.microsoft.com/office/powerpoint/2010/main" val="196082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erstandard.at/2000019681222/Schelling-Arbeitslosengeld-in-Oesterreich-ist-zu-hoch" TargetMode="External"/><Relationship Id="rId7" Type="http://schemas.openxmlformats.org/officeDocument/2006/relationships/hyperlink" Target="https://www.ris.bka.gv.at/Dokumente/Landesnormen/LOO40017300/Anlage-Integrationserklaerung.pdf" TargetMode="External"/><Relationship Id="rId2" Type="http://schemas.openxmlformats.org/officeDocument/2006/relationships/hyperlink" Target="http://derstandard.at/2000018656336/Mitterlehner-Co-hinterfragen-Mindestsicherung" TargetMode="External"/><Relationship Id="rId1" Type="http://schemas.openxmlformats.org/officeDocument/2006/relationships/slideLayout" Target="../slideLayouts/slideLayout2.xml"/><Relationship Id="rId6" Type="http://schemas.openxmlformats.org/officeDocument/2006/relationships/hyperlink" Target="http://www.fpoe.at/artikel/fpoe-kickl-zu-schelling-arbeitslosengeld-ist-nicht-zu-hoch-sondern-mindestsicherung-setzt-falsche-anreize/" TargetMode="External"/><Relationship Id="rId5" Type="http://schemas.openxmlformats.org/officeDocument/2006/relationships/hyperlink" Target="http://derstandard.at/2000039918210/Mindestsicherung-Wiener-OeVP-unterstuetzt-Forderung-nach-Deckelung" TargetMode="External"/><Relationship Id="rId4" Type="http://schemas.openxmlformats.org/officeDocument/2006/relationships/hyperlink" Target="http://diepresse.com/home/politik/innenpolitik/4887981/Mindestsicherung_Regierung-plant-einheitliche-Sanktionen?from=suche.intern.porta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urier.at/politik/inland/reinhold-mitterlehner-bin-gegen-maulkorb-fuer-lehrer/188.051.097" TargetMode="External"/><Relationship Id="rId2" Type="http://schemas.openxmlformats.org/officeDocument/2006/relationships/hyperlink" Target="http://www.zeit.de/2016/44/christian-kern-waehler-populisten-bedrohung-demokrat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cstrache.at/artikel/immer-mehr-armut-in-der-bundeshauptstadt-wien/" TargetMode="External"/><Relationship Id="rId2" Type="http://schemas.openxmlformats.org/officeDocument/2006/relationships/hyperlink" Target="http://www.hcstrache.at/themen/wahlprogramm-2015/respekt-fuer-senioren-statt-ein-lebensabend-in-armut/" TargetMode="External"/><Relationship Id="rId1" Type="http://schemas.openxmlformats.org/officeDocument/2006/relationships/slideLayout" Target="../slideLayouts/slideLayout2.xml"/><Relationship Id="rId4" Type="http://schemas.openxmlformats.org/officeDocument/2006/relationships/hyperlink" Target="http://orf.at/stories/236078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eamstronach.at/nachricht/lugar-faymann-ignoriert-die-armut-im-eigenen-land" TargetMode="External"/><Relationship Id="rId2" Type="http://schemas.openxmlformats.org/officeDocument/2006/relationships/hyperlink" Target="https://partei.neos.eu/enkelfitte-sozialsystem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iratenpartei.at/themen/chanc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ka.gv.at/DocView.axd?CobId=532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340768"/>
            <a:ext cx="7772400" cy="1470025"/>
          </a:xfrm>
        </p:spPr>
        <p:txBody>
          <a:bodyPr/>
          <a:lstStyle/>
          <a:p>
            <a:r>
              <a:rPr lang="de-AT" dirty="0" smtClean="0"/>
              <a:t>Der </a:t>
            </a:r>
            <a:r>
              <a:rPr lang="de-AT" dirty="0"/>
              <a:t>K</a:t>
            </a:r>
            <a:r>
              <a:rPr lang="de-AT" dirty="0" smtClean="0"/>
              <a:t>ampf gegen Armut oder </a:t>
            </a:r>
            <a:br>
              <a:rPr lang="de-AT" dirty="0" smtClean="0"/>
            </a:br>
            <a:r>
              <a:rPr lang="de-AT" dirty="0" smtClean="0"/>
              <a:t>der Kampf gegen die Armen? </a:t>
            </a:r>
            <a:endParaRPr lang="de-AT" dirty="0"/>
          </a:p>
        </p:txBody>
      </p:sp>
      <p:sp>
        <p:nvSpPr>
          <p:cNvPr id="3" name="Untertitel 2"/>
          <p:cNvSpPr>
            <a:spLocks noGrp="1"/>
          </p:cNvSpPr>
          <p:nvPr>
            <p:ph type="subTitle" idx="1"/>
          </p:nvPr>
        </p:nvSpPr>
        <p:spPr>
          <a:xfrm>
            <a:off x="1331640" y="3933056"/>
            <a:ext cx="6408712" cy="2592288"/>
          </a:xfrm>
        </p:spPr>
        <p:txBody>
          <a:bodyPr>
            <a:normAutofit lnSpcReduction="10000"/>
          </a:bodyPr>
          <a:lstStyle/>
          <a:p>
            <a:r>
              <a:rPr lang="de-AT" sz="2400" b="1" dirty="0" smtClean="0"/>
              <a:t>Wien, 4. November 2016 </a:t>
            </a:r>
          </a:p>
          <a:p>
            <a:r>
              <a:rPr lang="de-AT" sz="2400" b="1" dirty="0" smtClean="0"/>
              <a:t>Jahrestagung der Kritischen </a:t>
            </a:r>
            <a:r>
              <a:rPr lang="de-AT" sz="2400" b="1" dirty="0" err="1" smtClean="0"/>
              <a:t>Bibliothekar_innen</a:t>
            </a:r>
            <a:endParaRPr lang="de-AT" sz="2400" b="1" dirty="0" smtClean="0"/>
          </a:p>
          <a:p>
            <a:endParaRPr lang="de-AT" sz="2400" b="1" dirty="0" smtClean="0"/>
          </a:p>
          <a:p>
            <a:endParaRPr lang="de-AT" sz="2400" b="1" dirty="0"/>
          </a:p>
          <a:p>
            <a:r>
              <a:rPr lang="de-AT" sz="2400" b="1" dirty="0" smtClean="0"/>
              <a:t>Christine Stelzer-</a:t>
            </a:r>
            <a:r>
              <a:rPr lang="de-AT" sz="2400" b="1" dirty="0" err="1" smtClean="0"/>
              <a:t>Orthofer</a:t>
            </a:r>
            <a:r>
              <a:rPr lang="de-AT" sz="2400" b="1" dirty="0" smtClean="0"/>
              <a:t> </a:t>
            </a:r>
          </a:p>
          <a:p>
            <a:r>
              <a:rPr lang="de-AT" sz="2400" b="1" dirty="0" smtClean="0"/>
              <a:t>Institut für Gesellschafts- und Sozialpolitik, JKU</a:t>
            </a:r>
          </a:p>
          <a:p>
            <a:endParaRPr lang="de-AT" sz="2400" b="1" dirty="0" smtClean="0"/>
          </a:p>
          <a:p>
            <a:endParaRPr lang="de-AT" sz="2400" b="1" dirty="0"/>
          </a:p>
        </p:txBody>
      </p:sp>
    </p:spTree>
    <p:extLst>
      <p:ext uri="{BB962C8B-B14F-4D97-AF65-F5344CB8AC3E}">
        <p14:creationId xmlns:p14="http://schemas.microsoft.com/office/powerpoint/2010/main" val="1257877436"/>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Autofit/>
          </a:bodyPr>
          <a:lstStyle/>
          <a:p>
            <a:pPr algn="r"/>
            <a:r>
              <a:rPr lang="de-AT" sz="2400" b="1" dirty="0" smtClean="0"/>
              <a:t>These 3</a:t>
            </a:r>
            <a:r>
              <a:rPr lang="de-AT" sz="2400" b="1" dirty="0"/>
              <a:t>: Maßnahmen zu Reduzierung und Bekämpfung von </a:t>
            </a:r>
            <a:r>
              <a:rPr lang="de-AT" sz="2400" b="1" dirty="0" smtClean="0"/>
              <a:t>Armut </a:t>
            </a:r>
            <a:r>
              <a:rPr lang="de-AT" sz="2400" b="1" dirty="0"/>
              <a:t>lassen auf die dahinterliegenden gesellschaftspolitischen Konzeptionen schließen</a:t>
            </a:r>
            <a:r>
              <a:rPr lang="de-AT" sz="2400" dirty="0"/>
              <a:t>.</a:t>
            </a:r>
            <a:r>
              <a:rPr lang="de-AT" sz="2000" dirty="0"/>
              <a:t/>
            </a:r>
            <a:br>
              <a:rPr lang="de-AT" sz="2000" dirty="0"/>
            </a:br>
            <a:endParaRPr lang="de-AT" sz="2000" dirty="0"/>
          </a:p>
        </p:txBody>
      </p:sp>
      <p:sp>
        <p:nvSpPr>
          <p:cNvPr id="3" name="Inhaltsplatzhalter 2"/>
          <p:cNvSpPr>
            <a:spLocks noGrp="1"/>
          </p:cNvSpPr>
          <p:nvPr>
            <p:ph idx="1"/>
          </p:nvPr>
        </p:nvSpPr>
        <p:spPr/>
        <p:txBody>
          <a:bodyPr>
            <a:normAutofit lnSpcReduction="10000"/>
          </a:bodyPr>
          <a:lstStyle/>
          <a:p>
            <a:r>
              <a:rPr lang="de-AT" sz="2400" dirty="0" smtClean="0"/>
              <a:t>Armut und Erwerbslosigkeit stehen in einem engen Zusammenhang: </a:t>
            </a:r>
            <a:r>
              <a:rPr lang="de-AT" sz="2400" b="1" i="1" dirty="0" smtClean="0"/>
              <a:t>„</a:t>
            </a:r>
            <a:r>
              <a:rPr lang="de-AT" sz="2400" b="1" i="1" dirty="0"/>
              <a:t>Überprüfung des Sozialsystems in Hinblick auf Beschäftigungshemmnisse und </a:t>
            </a:r>
            <a:r>
              <a:rPr lang="de-AT" sz="2400" b="1" i="1" dirty="0" smtClean="0"/>
              <a:t>Armutsfallen</a:t>
            </a:r>
            <a:r>
              <a:rPr lang="de-AT" sz="2400" b="1" dirty="0" smtClean="0"/>
              <a:t>“</a:t>
            </a:r>
          </a:p>
          <a:p>
            <a:r>
              <a:rPr lang="de-AT" sz="2400" dirty="0" smtClean="0"/>
              <a:t>Armutsfallen werden häufig dahingehend definiert, dass umverteilende Sozialtransfers und arbeitsrechtliche Regelungen dazu führen, dass schlecht und niedrig bezahlter </a:t>
            </a:r>
            <a:r>
              <a:rPr lang="de-AT" sz="2400" dirty="0"/>
              <a:t>Beschäftigung </a:t>
            </a:r>
            <a:r>
              <a:rPr lang="de-AT" sz="2400" dirty="0" smtClean="0"/>
              <a:t>nicht nachgegangen wird. </a:t>
            </a:r>
          </a:p>
          <a:p>
            <a:r>
              <a:rPr lang="de-AT" sz="2400" dirty="0" smtClean="0"/>
              <a:t>(Zu hohe) Transferleistungen stehen einer Arbeitsaufnahme entgegen und wirken sich zudem auf die Leistungsbereitschaft aller anderen aus (Stichworte: Hängematte, </a:t>
            </a:r>
            <a:r>
              <a:rPr lang="de-AT" sz="2400" dirty="0" err="1" smtClean="0"/>
              <a:t>Sozialschmarotzer_innen</a:t>
            </a:r>
            <a:r>
              <a:rPr lang="de-AT" sz="2400" dirty="0" smtClean="0"/>
              <a:t>). Diese Botschaft</a:t>
            </a:r>
            <a:r>
              <a:rPr lang="de-AT" sz="2400" dirty="0"/>
              <a:t> </a:t>
            </a:r>
            <a:r>
              <a:rPr lang="de-AT" sz="2400" dirty="0" smtClean="0"/>
              <a:t>wird auch von neoliberalen Think-Tanks wie Agenda Austria oder Hayek-Institut immer wieder medial gepusht. </a:t>
            </a:r>
          </a:p>
          <a:p>
            <a:pPr marL="0" indent="0">
              <a:buNone/>
            </a:pPr>
            <a:endParaRPr lang="de-AT" sz="2400" dirty="0"/>
          </a:p>
        </p:txBody>
      </p:sp>
    </p:spTree>
    <p:extLst>
      <p:ext uri="{BB962C8B-B14F-4D97-AF65-F5344CB8AC3E}">
        <p14:creationId xmlns:p14="http://schemas.microsoft.com/office/powerpoint/2010/main" val="232999820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de-AT" dirty="0" smtClean="0"/>
              <a:t>Idealtypische Gegenüberstellung </a:t>
            </a:r>
            <a:endParaRPr lang="de-AT"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143262809"/>
              </p:ext>
            </p:extLst>
          </p:nvPr>
        </p:nvGraphicFramePr>
        <p:xfrm>
          <a:off x="467544" y="331520"/>
          <a:ext cx="8229600" cy="6136640"/>
        </p:xfrm>
        <a:graphic>
          <a:graphicData uri="http://schemas.openxmlformats.org/drawingml/2006/table">
            <a:tbl>
              <a:tblPr firstRow="1" bandRow="1">
                <a:tableStyleId>{5C22544A-7EE6-4342-B048-85BDC9FD1C3A}</a:tableStyleId>
              </a:tblPr>
              <a:tblGrid>
                <a:gridCol w="2376264"/>
                <a:gridCol w="2808312"/>
                <a:gridCol w="3045024"/>
              </a:tblGrid>
              <a:tr h="0">
                <a:tc>
                  <a:txBody>
                    <a:bodyPr/>
                    <a:lstStyle/>
                    <a:p>
                      <a:endParaRPr lang="de-AT" dirty="0"/>
                    </a:p>
                  </a:txBody>
                  <a:tcPr/>
                </a:tc>
                <a:tc>
                  <a:txBody>
                    <a:bodyPr/>
                    <a:lstStyle/>
                    <a:p>
                      <a:r>
                        <a:rPr lang="de-AT" dirty="0" smtClean="0"/>
                        <a:t>Neoliberaler</a:t>
                      </a:r>
                      <a:r>
                        <a:rPr lang="de-AT" baseline="0" dirty="0" smtClean="0"/>
                        <a:t> (Sozial-)Staat</a:t>
                      </a:r>
                      <a:endParaRPr lang="de-AT" dirty="0"/>
                    </a:p>
                  </a:txBody>
                  <a:tcPr/>
                </a:tc>
                <a:tc>
                  <a:txBody>
                    <a:bodyPr/>
                    <a:lstStyle/>
                    <a:p>
                      <a:r>
                        <a:rPr lang="de-AT" dirty="0" smtClean="0"/>
                        <a:t>Universeller</a:t>
                      </a:r>
                      <a:r>
                        <a:rPr lang="de-AT" baseline="0" dirty="0" smtClean="0"/>
                        <a:t> Sozialstaat </a:t>
                      </a:r>
                      <a:endParaRPr lang="de-AT" dirty="0"/>
                    </a:p>
                  </a:txBody>
                  <a:tcPr/>
                </a:tc>
              </a:tr>
              <a:tr h="370840">
                <a:tc>
                  <a:txBody>
                    <a:bodyPr/>
                    <a:lstStyle/>
                    <a:p>
                      <a:r>
                        <a:rPr lang="de-AT" dirty="0" smtClean="0"/>
                        <a:t>Ursache von Arbeitslosigkeit</a:t>
                      </a:r>
                      <a:r>
                        <a:rPr lang="de-AT" baseline="0" dirty="0" smtClean="0"/>
                        <a:t> </a:t>
                      </a:r>
                      <a:endParaRPr lang="de-AT" dirty="0"/>
                    </a:p>
                  </a:txBody>
                  <a:tcPr/>
                </a:tc>
                <a:tc>
                  <a:txBody>
                    <a:bodyPr/>
                    <a:lstStyle/>
                    <a:p>
                      <a:r>
                        <a:rPr lang="de-AT" dirty="0" smtClean="0"/>
                        <a:t>Niedriges Angebot </a:t>
                      </a:r>
                      <a:endParaRPr lang="de-AT" dirty="0"/>
                    </a:p>
                  </a:txBody>
                  <a:tcPr/>
                </a:tc>
                <a:tc>
                  <a:txBody>
                    <a:bodyPr/>
                    <a:lstStyle/>
                    <a:p>
                      <a:r>
                        <a:rPr lang="de-AT" dirty="0" smtClean="0"/>
                        <a:t>Niedrige Nachfrage</a:t>
                      </a:r>
                      <a:r>
                        <a:rPr lang="de-AT" baseline="0" dirty="0" smtClean="0"/>
                        <a:t> </a:t>
                      </a:r>
                      <a:endParaRPr lang="de-AT" dirty="0"/>
                    </a:p>
                  </a:txBody>
                  <a:tcPr/>
                </a:tc>
              </a:tr>
              <a:tr h="370840">
                <a:tc>
                  <a:txBody>
                    <a:bodyPr/>
                    <a:lstStyle/>
                    <a:p>
                      <a:r>
                        <a:rPr lang="de-AT" dirty="0" smtClean="0"/>
                        <a:t>Warum</a:t>
                      </a:r>
                      <a:r>
                        <a:rPr lang="de-AT" baseline="0" dirty="0" smtClean="0"/>
                        <a:t> Arbeitslosigkeit?</a:t>
                      </a:r>
                      <a:endParaRPr lang="de-A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Wohlfahrtsstaatliches Versagen,</a:t>
                      </a:r>
                      <a:r>
                        <a:rPr lang="de-DE" sz="1800" baseline="0" dirty="0" smtClean="0">
                          <a:solidFill>
                            <a:schemeClr val="tx1"/>
                          </a:solidFill>
                        </a:rPr>
                        <a:t> Überversorgung </a:t>
                      </a:r>
                      <a:r>
                        <a:rPr lang="de-DE" sz="1800" dirty="0" smtClean="0">
                          <a:solidFill>
                            <a:schemeClr val="tx1"/>
                          </a:solidFill>
                        </a:rPr>
                        <a:t>und mangelnde</a:t>
                      </a:r>
                      <a:r>
                        <a:rPr lang="de-DE" sz="1800" baseline="0" dirty="0" smtClean="0">
                          <a:solidFill>
                            <a:schemeClr val="tx1"/>
                          </a:solidFill>
                        </a:rPr>
                        <a:t> </a:t>
                      </a:r>
                      <a:r>
                        <a:rPr lang="de-DE" sz="1800" dirty="0" smtClean="0">
                          <a:solidFill>
                            <a:schemeClr val="tx1"/>
                          </a:solidFill>
                        </a:rPr>
                        <a:t>Motivation </a:t>
                      </a:r>
                      <a:endParaRPr lang="de-AT" sz="1800" dirty="0" smtClean="0">
                        <a:solidFill>
                          <a:schemeClr val="tx1"/>
                        </a:solidFill>
                      </a:endParaRPr>
                    </a:p>
                  </a:txBody>
                  <a:tcPr/>
                </a:tc>
                <a:tc>
                  <a:txBody>
                    <a:bodyPr/>
                    <a:lstStyle/>
                    <a:p>
                      <a:r>
                        <a:rPr lang="de-DE" sz="1800" b="0" dirty="0" smtClean="0"/>
                        <a:t>Wirtschaftskreislauf/</a:t>
                      </a:r>
                      <a:r>
                        <a:rPr lang="de-DE" sz="1800" b="0" baseline="0" dirty="0" smtClean="0"/>
                        <a:t> </a:t>
                      </a:r>
                      <a:r>
                        <a:rPr lang="de-DE" sz="1800" b="0" dirty="0" smtClean="0"/>
                        <a:t>ökonomischer Umbruch, strukturelle Veränderungen </a:t>
                      </a:r>
                      <a:endParaRPr lang="de-AT" b="0" dirty="0"/>
                    </a:p>
                  </a:txBody>
                  <a:tcPr/>
                </a:tc>
              </a:tr>
              <a:tr h="370840">
                <a:tc>
                  <a:txBody>
                    <a:bodyPr/>
                    <a:lstStyle/>
                    <a:p>
                      <a:r>
                        <a:rPr lang="de-AT" dirty="0" smtClean="0"/>
                        <a:t>Konsequenzen</a:t>
                      </a:r>
                      <a:endParaRPr lang="de-AT" dirty="0"/>
                    </a:p>
                  </a:txBody>
                  <a:tcPr/>
                </a:tc>
                <a:tc>
                  <a:txBody>
                    <a:bodyPr/>
                    <a:lstStyle/>
                    <a:p>
                      <a:r>
                        <a:rPr lang="de-DE" sz="1800" dirty="0" smtClean="0">
                          <a:solidFill>
                            <a:schemeClr val="tx1"/>
                          </a:solidFill>
                        </a:rPr>
                        <a:t>mehr Eigeninitiative u. Selbstverantwortung und weniger Staat</a:t>
                      </a:r>
                      <a:endParaRPr lang="de-AT" dirty="0"/>
                    </a:p>
                  </a:txBody>
                  <a:tcPr/>
                </a:tc>
                <a:tc>
                  <a:txBody>
                    <a:bodyPr/>
                    <a:lstStyle/>
                    <a:p>
                      <a:r>
                        <a:rPr lang="de-DE" sz="1800" b="0" dirty="0" smtClean="0"/>
                        <a:t>gesamtgesellschaftliche Verantwortung durch den Staat</a:t>
                      </a:r>
                      <a:endParaRPr lang="de-AT" b="0" dirty="0"/>
                    </a:p>
                  </a:txBody>
                  <a:tcPr/>
                </a:tc>
              </a:tr>
              <a:tr h="370840">
                <a:tc>
                  <a:txBody>
                    <a:bodyPr/>
                    <a:lstStyle/>
                    <a:p>
                      <a:r>
                        <a:rPr lang="de-AT" dirty="0" smtClean="0"/>
                        <a:t>Ziel</a:t>
                      </a:r>
                      <a:r>
                        <a:rPr lang="de-AT" baseline="0" dirty="0" smtClean="0"/>
                        <a:t> und Mittel</a:t>
                      </a:r>
                      <a:endParaRPr lang="de-AT" dirty="0"/>
                    </a:p>
                  </a:txBody>
                  <a:tcPr/>
                </a:tc>
                <a:tc>
                  <a:txBody>
                    <a:bodyPr/>
                    <a:lstStyle/>
                    <a:p>
                      <a:r>
                        <a:rPr lang="de-DE" sz="1800" dirty="0" smtClean="0">
                          <a:solidFill>
                            <a:schemeClr val="tx1"/>
                          </a:solidFill>
                        </a:rPr>
                        <a:t>Arbeitsanreize,</a:t>
                      </a:r>
                      <a:r>
                        <a:rPr lang="de-DE" sz="1800" baseline="0" dirty="0" smtClean="0">
                          <a:solidFill>
                            <a:schemeClr val="tx1"/>
                          </a:solidFill>
                        </a:rPr>
                        <a:t> -</a:t>
                      </a:r>
                      <a:r>
                        <a:rPr lang="de-DE" sz="1800" dirty="0" smtClean="0">
                          <a:solidFill>
                            <a:schemeClr val="tx1"/>
                          </a:solidFill>
                        </a:rPr>
                        <a:t>motivation erhöhen durch Zwang und Pflicht, Kürzungen o. Entfall von Leistungen </a:t>
                      </a:r>
                      <a:endParaRPr lang="de-AT" dirty="0"/>
                    </a:p>
                  </a:txBody>
                  <a:tcPr/>
                </a:tc>
                <a:tc>
                  <a:txBody>
                    <a:bodyPr/>
                    <a:lstStyle/>
                    <a:p>
                      <a:pPr marL="0" lvl="0" indent="0">
                        <a:spcAft>
                          <a:spcPts val="0"/>
                        </a:spcAft>
                        <a:buFont typeface="Trebuchet MS"/>
                        <a:buNone/>
                        <a:tabLst>
                          <a:tab pos="457200" algn="l"/>
                        </a:tabLst>
                      </a:pPr>
                      <a:r>
                        <a:rPr lang="de-DE" sz="1800" b="0" dirty="0" smtClean="0"/>
                        <a:t>Sozial- u. Arbeitsmarkt-integration durch Maßnahmen</a:t>
                      </a:r>
                      <a:r>
                        <a:rPr lang="de-AT" sz="1800" b="0" dirty="0" smtClean="0"/>
                        <a:t>:</a:t>
                      </a:r>
                      <a:r>
                        <a:rPr lang="de-AT" sz="1800" b="0" baseline="0" dirty="0" smtClean="0"/>
                        <a:t> </a:t>
                      </a:r>
                      <a:r>
                        <a:rPr lang="de-DE" sz="1800" b="0" dirty="0" smtClean="0"/>
                        <a:t>Mehr Recht als Pflicht, Freiwilligkeit um</a:t>
                      </a:r>
                      <a:r>
                        <a:rPr lang="de-DE" sz="1800" b="0" baseline="0" dirty="0" smtClean="0"/>
                        <a:t> </a:t>
                      </a:r>
                      <a:r>
                        <a:rPr lang="de-DE" sz="1800" b="0" dirty="0" smtClean="0"/>
                        <a:t>die Chancen am Arbeitsmarkt zu erhöhen (durch Qualifikation, Training, Jobs, </a:t>
                      </a:r>
                      <a:r>
                        <a:rPr lang="de-DE" sz="1800" b="0" dirty="0" err="1" smtClean="0"/>
                        <a:t>Empowerment</a:t>
                      </a:r>
                      <a:r>
                        <a:rPr lang="de-DE" sz="1800" b="0" dirty="0" smtClean="0"/>
                        <a:t> etc.)</a:t>
                      </a:r>
                      <a:endParaRPr lang="de-AT" sz="1800" b="0" dirty="0" smtClean="0"/>
                    </a:p>
                    <a:p>
                      <a:endParaRPr lang="de-AT" dirty="0"/>
                    </a:p>
                  </a:txBody>
                  <a:tcPr/>
                </a:tc>
              </a:tr>
              <a:tr h="370840">
                <a:tc>
                  <a:txBody>
                    <a:bodyPr/>
                    <a:lstStyle/>
                    <a:p>
                      <a:r>
                        <a:rPr lang="de-AT" dirty="0" smtClean="0"/>
                        <a:t>Aktivierung</a:t>
                      </a:r>
                      <a:r>
                        <a:rPr lang="de-AT" baseline="0" dirty="0" smtClean="0"/>
                        <a:t> als …</a:t>
                      </a:r>
                      <a:endParaRPr lang="de-AT" dirty="0"/>
                    </a:p>
                  </a:txBody>
                  <a:tcPr/>
                </a:tc>
                <a:tc>
                  <a:txBody>
                    <a:bodyPr/>
                    <a:lstStyle/>
                    <a:p>
                      <a:r>
                        <a:rPr lang="de-AT" dirty="0" err="1" smtClean="0"/>
                        <a:t>Workfare</a:t>
                      </a:r>
                      <a:endParaRPr lang="de-AT" dirty="0"/>
                    </a:p>
                  </a:txBody>
                  <a:tcPr/>
                </a:tc>
                <a:tc>
                  <a:txBody>
                    <a:bodyPr/>
                    <a:lstStyle/>
                    <a:p>
                      <a:r>
                        <a:rPr lang="de-AT" dirty="0" err="1" smtClean="0"/>
                        <a:t>Welfare</a:t>
                      </a:r>
                      <a:r>
                        <a:rPr lang="de-AT" dirty="0" smtClean="0"/>
                        <a:t> </a:t>
                      </a:r>
                      <a:r>
                        <a:rPr lang="de-AT" dirty="0" err="1" smtClean="0"/>
                        <a:t>to</a:t>
                      </a:r>
                      <a:r>
                        <a:rPr lang="de-AT" baseline="0" dirty="0" smtClean="0"/>
                        <a:t> </a:t>
                      </a:r>
                      <a:r>
                        <a:rPr lang="de-AT" baseline="0" dirty="0" err="1" smtClean="0"/>
                        <a:t>work</a:t>
                      </a:r>
                      <a:endParaRPr lang="de-AT" dirty="0"/>
                    </a:p>
                  </a:txBody>
                  <a:tcPr/>
                </a:tc>
              </a:tr>
              <a:tr h="370840">
                <a:tc>
                  <a:txBody>
                    <a:bodyPr/>
                    <a:lstStyle/>
                    <a:p>
                      <a:r>
                        <a:rPr lang="de-AT" dirty="0" smtClean="0"/>
                        <a:t>Staatliche Aufgabe</a:t>
                      </a:r>
                      <a:endParaRPr lang="de-AT" dirty="0"/>
                    </a:p>
                  </a:txBody>
                  <a:tcPr/>
                </a:tc>
                <a:tc>
                  <a:txBody>
                    <a:bodyPr/>
                    <a:lstStyle/>
                    <a:p>
                      <a:r>
                        <a:rPr lang="de-AT" dirty="0" smtClean="0"/>
                        <a:t>Rückbau</a:t>
                      </a:r>
                      <a:r>
                        <a:rPr lang="de-AT" baseline="0" dirty="0" smtClean="0"/>
                        <a:t> </a:t>
                      </a:r>
                      <a:r>
                        <a:rPr lang="de-AT" dirty="0" smtClean="0"/>
                        <a:t> </a:t>
                      </a:r>
                      <a:r>
                        <a:rPr lang="de-AT" baseline="0" dirty="0" smtClean="0"/>
                        <a:t>Wohlfahrtsstaat</a:t>
                      </a:r>
                      <a:endParaRPr lang="de-AT" dirty="0"/>
                    </a:p>
                  </a:txBody>
                  <a:tcPr/>
                </a:tc>
                <a:tc>
                  <a:txBody>
                    <a:bodyPr/>
                    <a:lstStyle/>
                    <a:p>
                      <a:r>
                        <a:rPr lang="de-AT" dirty="0" smtClean="0"/>
                        <a:t>Ausbau</a:t>
                      </a:r>
                      <a:r>
                        <a:rPr lang="de-AT" baseline="0" dirty="0" smtClean="0"/>
                        <a:t> </a:t>
                      </a:r>
                      <a:r>
                        <a:rPr lang="de-AT" dirty="0" smtClean="0"/>
                        <a:t> Wohlfahrtsstaat</a:t>
                      </a:r>
                      <a:endParaRPr lang="de-AT" dirty="0"/>
                    </a:p>
                  </a:txBody>
                  <a:tcPr/>
                </a:tc>
              </a:tr>
            </a:tbl>
          </a:graphicData>
        </a:graphic>
      </p:graphicFrame>
    </p:spTree>
    <p:extLst>
      <p:ext uri="{BB962C8B-B14F-4D97-AF65-F5344CB8AC3E}">
        <p14:creationId xmlns:p14="http://schemas.microsoft.com/office/powerpoint/2010/main" val="2445307736"/>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6236" y="188640"/>
            <a:ext cx="8579296" cy="1647056"/>
          </a:xfrm>
        </p:spPr>
        <p:txBody>
          <a:bodyPr>
            <a:noAutofit/>
          </a:bodyPr>
          <a:lstStyle/>
          <a:p>
            <a:pPr algn="r"/>
            <a:r>
              <a:rPr lang="de-AT" sz="2400" dirty="0"/>
              <a:t>These 4: Dementsprechend geht es nicht um die Vermeidung von Armut , </a:t>
            </a:r>
            <a:r>
              <a:rPr lang="de-AT" sz="2400" dirty="0" smtClean="0"/>
              <a:t>da </a:t>
            </a:r>
            <a:r>
              <a:rPr lang="de-AT" sz="2400" dirty="0"/>
              <a:t>Armut </a:t>
            </a:r>
            <a:r>
              <a:rPr lang="de-AT" sz="2400" dirty="0" smtClean="0"/>
              <a:t>auch eine </a:t>
            </a:r>
            <a:r>
              <a:rPr lang="de-AT" sz="2400" dirty="0"/>
              <a:t>pädagogische, sprich disziplinierende Funktion hat („Leistungsdruck“) </a:t>
            </a:r>
            <a:r>
              <a:rPr lang="de-AT" sz="2400" dirty="0" smtClean="0"/>
              <a:t>… </a:t>
            </a:r>
            <a:br>
              <a:rPr lang="de-AT" sz="2400" dirty="0" smtClean="0"/>
            </a:br>
            <a:r>
              <a:rPr lang="de-AT" sz="2400" dirty="0" smtClean="0"/>
              <a:t/>
            </a:r>
            <a:br>
              <a:rPr lang="de-AT" sz="2400" dirty="0" smtClean="0"/>
            </a:br>
            <a:r>
              <a:rPr lang="de-AT" sz="1800" dirty="0" smtClean="0"/>
              <a:t>aus: Wolf Wagner (1990): Die nützliche Armut. Berlin </a:t>
            </a:r>
            <a:r>
              <a:rPr lang="de-AT" sz="2400" dirty="0"/>
              <a:t/>
            </a:r>
            <a:br>
              <a:rPr lang="de-AT" sz="2400" dirty="0"/>
            </a:br>
            <a:endParaRPr lang="de-AT"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620" y="1772816"/>
            <a:ext cx="6066529"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7232110"/>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smtClean="0"/>
              <a:t>These 4: Dementsprechend </a:t>
            </a:r>
            <a:r>
              <a:rPr lang="de-AT" sz="2400" b="1" dirty="0"/>
              <a:t>geht es nicht </a:t>
            </a:r>
            <a:r>
              <a:rPr lang="de-AT" sz="2400" b="1" dirty="0" smtClean="0"/>
              <a:t>um </a:t>
            </a:r>
            <a:r>
              <a:rPr lang="de-AT" sz="2400" b="1" dirty="0"/>
              <a:t>die Vermeidung von Armut , da Armut auch </a:t>
            </a:r>
            <a:r>
              <a:rPr lang="de-AT" sz="2400" b="1" dirty="0" smtClean="0"/>
              <a:t>einen „pädagogischen Wert“, </a:t>
            </a:r>
            <a:r>
              <a:rPr lang="de-AT" sz="2400" b="1" dirty="0"/>
              <a:t>sprich disziplinierende Funktion hat („Leistungsdruck“) … </a:t>
            </a:r>
          </a:p>
        </p:txBody>
      </p:sp>
      <p:sp>
        <p:nvSpPr>
          <p:cNvPr id="3" name="Inhaltsplatzhalter 2"/>
          <p:cNvSpPr>
            <a:spLocks noGrp="1"/>
          </p:cNvSpPr>
          <p:nvPr>
            <p:ph idx="1"/>
          </p:nvPr>
        </p:nvSpPr>
        <p:spPr/>
        <p:txBody>
          <a:bodyPr>
            <a:normAutofit fontScale="92500" lnSpcReduction="10000"/>
          </a:bodyPr>
          <a:lstStyle/>
          <a:p>
            <a:r>
              <a:rPr lang="de-AT" sz="2600" dirty="0" smtClean="0"/>
              <a:t>Der disziplinierenden Funktion entsprechend ist unser Sozialsystem ist ein „umgestülptes“ soziales Netz und betrifft uns alle.</a:t>
            </a:r>
          </a:p>
          <a:p>
            <a:r>
              <a:rPr lang="de-AT" sz="2600" dirty="0" smtClean="0"/>
              <a:t>Je schwerer die Notfälle und je längerfristig die notwendige Hilfe, desto schwächer die Hilfe durch die sozialen Leistungen: Wo die Not am größten ist, da ist das Netz am schwächsten….</a:t>
            </a:r>
          </a:p>
          <a:p>
            <a:r>
              <a:rPr lang="de-AT" sz="2600" dirty="0" smtClean="0"/>
              <a:t>Das ist – in der neoliberalen Lesart – notwendig und systemkonform, um Arbeitsbereitschaft und Leistungswillen aller zu bewirken.  </a:t>
            </a:r>
          </a:p>
          <a:p>
            <a:r>
              <a:rPr lang="de-AT" sz="2600" dirty="0" smtClean="0"/>
              <a:t>Unser soziales Sicherungssystem wirkt stark normierend, die Angst vor Armut bzw. vorm sozialen Abstieg trägt daher zum „Wohlverhalten“ aller bei ….</a:t>
            </a:r>
            <a:endParaRPr lang="de-AT" dirty="0" smtClean="0"/>
          </a:p>
          <a:p>
            <a:endParaRPr lang="de-AT" dirty="0"/>
          </a:p>
        </p:txBody>
      </p:sp>
    </p:spTree>
    <p:extLst>
      <p:ext uri="{BB962C8B-B14F-4D97-AF65-F5344CB8AC3E}">
        <p14:creationId xmlns:p14="http://schemas.microsoft.com/office/powerpoint/2010/main" val="3539214873"/>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a:t>These 5: Der vermeintliche Kampf gegen Armut wird daher nicht selten zum Kampf gegen Arme. </a:t>
            </a:r>
            <a:r>
              <a:rPr lang="de-AT" sz="2400" b="1" dirty="0" smtClean="0"/>
              <a:t>Das aktuelle Beispiel Bedarfsorientierte Mindestsicherung</a:t>
            </a:r>
            <a:endParaRPr lang="de-AT" sz="2400" b="1" dirty="0"/>
          </a:p>
        </p:txBody>
      </p:sp>
      <p:sp>
        <p:nvSpPr>
          <p:cNvPr id="3" name="Inhaltsplatzhalter 2"/>
          <p:cNvSpPr>
            <a:spLocks noGrp="1"/>
          </p:cNvSpPr>
          <p:nvPr>
            <p:ph idx="1"/>
          </p:nvPr>
        </p:nvSpPr>
        <p:spPr/>
        <p:txBody>
          <a:bodyPr>
            <a:normAutofit fontScale="47500" lnSpcReduction="20000"/>
          </a:bodyPr>
          <a:lstStyle/>
          <a:p>
            <a:endParaRPr lang="de-AT" dirty="0" smtClean="0"/>
          </a:p>
          <a:p>
            <a:r>
              <a:rPr lang="de-AT" sz="4900" dirty="0" smtClean="0"/>
              <a:t>Ausgangpunkt: Die Höhe der Mindestsicherung liegt schon bislang deutlich unter der Armutsgefährdungsschwelle. </a:t>
            </a:r>
          </a:p>
          <a:p>
            <a:r>
              <a:rPr lang="de-DE" sz="4900" dirty="0" smtClean="0"/>
              <a:t>Im Mittelpunkt der derzeitigen Diskussion steht </a:t>
            </a:r>
            <a:r>
              <a:rPr lang="de-DE" sz="4900" dirty="0"/>
              <a:t>aber nicht primär die materielle Absicherung im Hinblick der ursprünglichen Zielsetzungen, sondern ein – schon aus den 1990er Jahren bekannter – Generalverdacht,  der eng mit Missbrauch und sozialer Hängematte und mangelnder Arbeitsbereitschaft konnotiert ist. </a:t>
            </a:r>
            <a:endParaRPr lang="de-AT" sz="4900" dirty="0"/>
          </a:p>
          <a:p>
            <a:r>
              <a:rPr lang="de-DE" sz="4900" dirty="0" smtClean="0"/>
              <a:t>Kritisiert </a:t>
            </a:r>
            <a:r>
              <a:rPr lang="de-DE" sz="4900" dirty="0"/>
              <a:t>wird, </a:t>
            </a:r>
            <a:r>
              <a:rPr lang="de-DE" sz="4900" dirty="0" smtClean="0"/>
              <a:t>dass </a:t>
            </a:r>
            <a:r>
              <a:rPr lang="de-DE" sz="4900" dirty="0"/>
              <a:t>die </a:t>
            </a:r>
            <a:r>
              <a:rPr lang="de-DE" sz="4900" i="1" dirty="0"/>
              <a:t>„zu hohen Arbeitsloseneinkommen“  </a:t>
            </a:r>
            <a:r>
              <a:rPr lang="de-DE" sz="4900" dirty="0"/>
              <a:t>keinen ausreichenden Arbeitsanreiz bieten, weil </a:t>
            </a:r>
            <a:r>
              <a:rPr lang="de-DE" sz="4900" i="1" dirty="0"/>
              <a:t>„die erhaltenen Leistungen ohne Arbeit fast genauso hoch sind“. </a:t>
            </a:r>
          </a:p>
          <a:p>
            <a:r>
              <a:rPr lang="de-DE" sz="4900" dirty="0" smtClean="0"/>
              <a:t>Gefordert werden </a:t>
            </a:r>
            <a:r>
              <a:rPr lang="de-DE" sz="4900" dirty="0"/>
              <a:t>daher strengere Regeln und mehr </a:t>
            </a:r>
            <a:r>
              <a:rPr lang="de-DE" sz="4900" dirty="0" smtClean="0"/>
              <a:t>Kontrolle, eine </a:t>
            </a:r>
            <a:r>
              <a:rPr lang="de-DE" sz="4900" dirty="0"/>
              <a:t>Deckelung für </a:t>
            </a:r>
            <a:r>
              <a:rPr lang="de-DE" sz="4900" dirty="0" err="1" smtClean="0"/>
              <a:t>Mehrkindfamilien</a:t>
            </a:r>
            <a:r>
              <a:rPr lang="de-DE" sz="4900" dirty="0" smtClean="0"/>
              <a:t>, mehr Sachleistungen, statt Geldleistungen …</a:t>
            </a:r>
            <a:endParaRPr lang="de-AT" sz="4900" dirty="0"/>
          </a:p>
        </p:txBody>
      </p:sp>
    </p:spTree>
    <p:extLst>
      <p:ext uri="{BB962C8B-B14F-4D97-AF65-F5344CB8AC3E}">
        <p14:creationId xmlns:p14="http://schemas.microsoft.com/office/powerpoint/2010/main" val="3495114344"/>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r"/>
            <a:r>
              <a:rPr lang="de-AT" sz="2400" dirty="0"/>
              <a:t>These 5: Der vermeintliche Kampf gegen Armut wird daher nicht selten zum Kampf gegen Arme. Das </a:t>
            </a:r>
            <a:r>
              <a:rPr lang="de-AT" sz="2400" dirty="0" smtClean="0"/>
              <a:t>aktuelle Beispiel </a:t>
            </a:r>
            <a:r>
              <a:rPr lang="de-AT" sz="2400" dirty="0"/>
              <a:t>Bedarfsorientierte Mindestsicherung</a:t>
            </a:r>
          </a:p>
        </p:txBody>
      </p:sp>
      <p:sp>
        <p:nvSpPr>
          <p:cNvPr id="3" name="Inhaltsplatzhalter 2"/>
          <p:cNvSpPr>
            <a:spLocks noGrp="1"/>
          </p:cNvSpPr>
          <p:nvPr>
            <p:ph idx="1"/>
          </p:nvPr>
        </p:nvSpPr>
        <p:spPr>
          <a:xfrm>
            <a:off x="467544" y="1772816"/>
            <a:ext cx="8229600" cy="4896544"/>
          </a:xfrm>
        </p:spPr>
        <p:txBody>
          <a:bodyPr>
            <a:normAutofit fontScale="55000" lnSpcReduction="20000"/>
          </a:bodyPr>
          <a:lstStyle/>
          <a:p>
            <a:r>
              <a:rPr lang="de-DE" sz="3800" dirty="0"/>
              <a:t>P</a:t>
            </a:r>
            <a:r>
              <a:rPr lang="de-DE" sz="3800" dirty="0" smtClean="0"/>
              <a:t>olitische </a:t>
            </a:r>
            <a:r>
              <a:rPr lang="de-DE" sz="3800" dirty="0"/>
              <a:t>Auseinandersetzung </a:t>
            </a:r>
            <a:r>
              <a:rPr lang="de-DE" sz="3800" dirty="0" smtClean="0"/>
              <a:t>hat durch </a:t>
            </a:r>
            <a:r>
              <a:rPr lang="de-DE" sz="3800" dirty="0"/>
              <a:t>die vermeintliche „drohende Überlastung“  der österreichischen Sozialsysteme durch </a:t>
            </a:r>
            <a:r>
              <a:rPr lang="de-DE" sz="3800" dirty="0" err="1"/>
              <a:t>AsylwerberInnen</a:t>
            </a:r>
            <a:r>
              <a:rPr lang="de-DE" sz="3800" dirty="0"/>
              <a:t> und </a:t>
            </a:r>
            <a:r>
              <a:rPr lang="de-DE" sz="3800" dirty="0" smtClean="0"/>
              <a:t>Asylberechtigte</a:t>
            </a:r>
            <a:r>
              <a:rPr lang="de-DE" sz="3800" dirty="0"/>
              <a:t> </a:t>
            </a:r>
            <a:r>
              <a:rPr lang="de-DE" sz="3800" dirty="0" smtClean="0"/>
              <a:t>zugenommen. </a:t>
            </a:r>
          </a:p>
          <a:p>
            <a:r>
              <a:rPr lang="de-DE" sz="3800" dirty="0" smtClean="0"/>
              <a:t>Die </a:t>
            </a:r>
            <a:r>
              <a:rPr lang="de-DE" sz="3800" dirty="0"/>
              <a:t>FPÖ </a:t>
            </a:r>
            <a:r>
              <a:rPr lang="de-DE" sz="3800" dirty="0" smtClean="0"/>
              <a:t>fordert(e)  </a:t>
            </a:r>
            <a:r>
              <a:rPr lang="de-DE" sz="3800" dirty="0"/>
              <a:t>„Einführung eines Herkunftslandprinzips“, demnach </a:t>
            </a:r>
            <a:r>
              <a:rPr lang="de-DE" sz="3800" dirty="0" smtClean="0"/>
              <a:t>einen </a:t>
            </a:r>
            <a:r>
              <a:rPr lang="de-DE" sz="3800" dirty="0"/>
              <a:t>beschränkten Zugang zur Mindestsicherung mit der Begründung, dass die hohe Zahl an Nicht-</a:t>
            </a:r>
            <a:r>
              <a:rPr lang="de-DE" sz="3800" dirty="0" err="1"/>
              <a:t>StaatsbürgerInnen</a:t>
            </a:r>
            <a:r>
              <a:rPr lang="de-DE" sz="3800" dirty="0"/>
              <a:t> das Sozialsystem über Gebühr belaste. </a:t>
            </a:r>
            <a:endParaRPr lang="de-DE" sz="3800" dirty="0" smtClean="0"/>
          </a:p>
          <a:p>
            <a:r>
              <a:rPr lang="de-DE" sz="3800" dirty="0" smtClean="0"/>
              <a:t>Eine </a:t>
            </a:r>
            <a:r>
              <a:rPr lang="de-DE" sz="3800" dirty="0"/>
              <a:t>realpolitische </a:t>
            </a:r>
            <a:r>
              <a:rPr lang="de-DE" sz="3800" dirty="0" smtClean="0"/>
              <a:t>Folge: im </a:t>
            </a:r>
            <a:r>
              <a:rPr lang="de-DE" sz="3800" dirty="0"/>
              <a:t>Juni 2016 im oberösterreichischen Landtag mit den Stimmen der ÖVP und der FPÖ beschlossenen, beachtlichen Kürzung der Bedarfsorientierten Mindestsicherung für Asylberechtigte auf € 365 (plus einen Integrationsbonus € 155 – gebunden an eine Integrationserklärung).  Mit der Novellierung 2016  wurde die </a:t>
            </a:r>
            <a:r>
              <a:rPr lang="de-DE" sz="3800" dirty="0" err="1"/>
              <a:t>Bemühenspflicht</a:t>
            </a:r>
            <a:r>
              <a:rPr lang="de-DE" sz="3800" dirty="0"/>
              <a:t> (§7) in OÖ dahingehend erweitert, dass für die BMS-Leistung neben der Bereitschaft zur Überwindung der Notlage nun zur Integration beizutragen ist.  </a:t>
            </a:r>
            <a:r>
              <a:rPr lang="de-AT" sz="3800" dirty="0"/>
              <a:t> </a:t>
            </a:r>
            <a:endParaRPr lang="de-AT" sz="3800" dirty="0" smtClean="0"/>
          </a:p>
        </p:txBody>
      </p:sp>
    </p:spTree>
    <p:extLst>
      <p:ext uri="{BB962C8B-B14F-4D97-AF65-F5344CB8AC3E}">
        <p14:creationId xmlns:p14="http://schemas.microsoft.com/office/powerpoint/2010/main" val="281512259"/>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p:txBody>
          <a:bodyPr>
            <a:normAutofit fontScale="25000" lnSpcReduction="20000"/>
          </a:bodyPr>
          <a:lstStyle/>
          <a:p>
            <a:pPr marL="0" indent="0">
              <a:buNone/>
            </a:pPr>
            <a:endParaRPr lang="de-AT" sz="7200" dirty="0"/>
          </a:p>
          <a:p>
            <a:r>
              <a:rPr lang="de-AT" sz="6400" dirty="0"/>
              <a:t>Der Standard (2015a) </a:t>
            </a:r>
            <a:r>
              <a:rPr lang="de-AT" sz="6400" i="1" dirty="0" err="1"/>
              <a:t>Mitterlehner</a:t>
            </a:r>
            <a:r>
              <a:rPr lang="de-AT" sz="6400" i="1" dirty="0"/>
              <a:t> und Co hinterfragen Mindestsicherung</a:t>
            </a:r>
            <a:r>
              <a:rPr lang="de-AT" sz="6400" dirty="0"/>
              <a:t>. 6. Juli 2015 </a:t>
            </a:r>
            <a:r>
              <a:rPr lang="de-AT" sz="6400" u="sng" dirty="0">
                <a:hlinkClick r:id="rId2"/>
              </a:rPr>
              <a:t>derstandard.at/2000018656336/</a:t>
            </a:r>
            <a:r>
              <a:rPr lang="de-AT" sz="6400" u="sng" dirty="0" err="1">
                <a:hlinkClick r:id="rId2"/>
              </a:rPr>
              <a:t>Mitterlehner</a:t>
            </a:r>
            <a:r>
              <a:rPr lang="de-AT" sz="6400" u="sng" dirty="0">
                <a:hlinkClick r:id="rId2"/>
              </a:rPr>
              <a:t>-Co-hinterfragen-Mindestsicherung</a:t>
            </a:r>
            <a:r>
              <a:rPr lang="de-AT" sz="6400" dirty="0"/>
              <a:t> (dl: 10.12.2015); Der Standard (2015b) </a:t>
            </a:r>
            <a:r>
              <a:rPr lang="de-AT" sz="6400" i="1" dirty="0"/>
              <a:t>Schelling: Arbeitsloseneinkommen in Österreich ist zu hoch.</a:t>
            </a:r>
            <a:r>
              <a:rPr lang="de-AT" sz="6400" dirty="0"/>
              <a:t> 25.Juli 2015 </a:t>
            </a:r>
            <a:r>
              <a:rPr lang="de-AT" sz="6400" u="sng" dirty="0">
                <a:hlinkClick r:id="rId3"/>
              </a:rPr>
              <a:t>derstandard.at/2000019681222/Schelling-Arbeitslosengeld-in-</a:t>
            </a:r>
            <a:r>
              <a:rPr lang="de-AT" sz="6400" u="sng" dirty="0" err="1">
                <a:hlinkClick r:id="rId3"/>
              </a:rPr>
              <a:t>Oesterreich</a:t>
            </a:r>
            <a:r>
              <a:rPr lang="de-AT" sz="6400" u="sng" dirty="0">
                <a:hlinkClick r:id="rId3"/>
              </a:rPr>
              <a:t>-ist-zu-hoch</a:t>
            </a:r>
            <a:r>
              <a:rPr lang="de-AT" sz="6400" dirty="0"/>
              <a:t> (dl: 26.7.2015); Der Standard (2015c) </a:t>
            </a:r>
            <a:r>
              <a:rPr lang="de-AT" sz="6400" i="1" dirty="0"/>
              <a:t>Zu hohes Arbeitsloseneinkommen: Hagel an Kritik an Schelling.</a:t>
            </a:r>
            <a:r>
              <a:rPr lang="de-AT" sz="6400" dirty="0"/>
              <a:t> 26.Juli 2015 derstandard.at/2000019732183/Zu-hohes-Arbeitsloseneinkommen-Hagel-an-Kritik-an-Schelling </a:t>
            </a:r>
          </a:p>
          <a:p>
            <a:r>
              <a:rPr lang="de-AT" sz="6400" dirty="0"/>
              <a:t>Die Presse (2015): </a:t>
            </a:r>
            <a:r>
              <a:rPr lang="de-AT" sz="6400" i="1" dirty="0"/>
              <a:t>Mindestsicherung: Regierung plant einheitliche Sanktionen.</a:t>
            </a:r>
            <a:r>
              <a:rPr lang="de-AT" sz="6400" dirty="0"/>
              <a:t> 15.12.2015 </a:t>
            </a:r>
            <a:r>
              <a:rPr lang="de-AT" sz="6400" u="sng" dirty="0">
                <a:hlinkClick r:id="rId4"/>
              </a:rPr>
              <a:t>diepresse.com/</a:t>
            </a:r>
            <a:r>
              <a:rPr lang="de-AT" sz="6400" u="sng" dirty="0" err="1">
                <a:hlinkClick r:id="rId4"/>
              </a:rPr>
              <a:t>home</a:t>
            </a:r>
            <a:r>
              <a:rPr lang="de-AT" sz="6400" u="sng" dirty="0">
                <a:hlinkClick r:id="rId4"/>
              </a:rPr>
              <a:t>/</a:t>
            </a:r>
            <a:r>
              <a:rPr lang="de-AT" sz="6400" u="sng" dirty="0" err="1">
                <a:hlinkClick r:id="rId4"/>
              </a:rPr>
              <a:t>politik</a:t>
            </a:r>
            <a:r>
              <a:rPr lang="de-AT" sz="6400" u="sng" dirty="0">
                <a:hlinkClick r:id="rId4"/>
              </a:rPr>
              <a:t>/</a:t>
            </a:r>
            <a:r>
              <a:rPr lang="de-AT" sz="6400" u="sng" dirty="0" err="1">
                <a:hlinkClick r:id="rId4"/>
              </a:rPr>
              <a:t>innenpolitik</a:t>
            </a:r>
            <a:r>
              <a:rPr lang="de-AT" sz="6400" u="sng" dirty="0">
                <a:hlinkClick r:id="rId4"/>
              </a:rPr>
              <a:t>/4887981/</a:t>
            </a:r>
            <a:r>
              <a:rPr lang="de-AT" sz="6400" u="sng" dirty="0" err="1">
                <a:hlinkClick r:id="rId4"/>
              </a:rPr>
              <a:t>Mindestsicherung_Regierung-plant-einheitliche-Sanktionen?from</a:t>
            </a:r>
            <a:r>
              <a:rPr lang="de-AT" sz="6400" u="sng" dirty="0">
                <a:hlinkClick r:id="rId4"/>
              </a:rPr>
              <a:t>=</a:t>
            </a:r>
            <a:r>
              <a:rPr lang="de-AT" sz="6400" u="sng" dirty="0" err="1">
                <a:hlinkClick r:id="rId4"/>
              </a:rPr>
              <a:t>suche.intern.portal</a:t>
            </a:r>
            <a:endParaRPr lang="de-AT" sz="6400" dirty="0"/>
          </a:p>
          <a:p>
            <a:r>
              <a:rPr lang="de-AT" sz="6400" dirty="0"/>
              <a:t>Der Standard (2016d):  Mindestsicherung: Wiener ÖVP unterstützt Forderung nach Deckelung. 27. 6.2016. </a:t>
            </a:r>
            <a:r>
              <a:rPr lang="de-AT" sz="6400" u="sng" dirty="0">
                <a:hlinkClick r:id="rId5"/>
              </a:rPr>
              <a:t>http://</a:t>
            </a:r>
            <a:r>
              <a:rPr lang="de-AT" sz="6400" u="sng" dirty="0" smtClean="0">
                <a:hlinkClick r:id="rId5"/>
              </a:rPr>
              <a:t>derstandard.at/2000039918210/Mindestsicherung-Wiener-OeVP-unterstuetzt-Forderung-nach-Deckelung</a:t>
            </a:r>
            <a:endParaRPr lang="de-AT" sz="6400" u="sng" dirty="0">
              <a:hlinkClick r:id="rId6"/>
            </a:endParaRPr>
          </a:p>
          <a:p>
            <a:r>
              <a:rPr lang="de-AT" sz="6400" u="sng" dirty="0">
                <a:hlinkClick r:id="rId6"/>
              </a:rPr>
              <a:t>http://www.fpoe.at/artikel/fpoe-kickl-zu-schelling-arbeitslosengeld-ist-nicht-zu-hoch-sondern-mindestsicherung-setzt-falsche-anreize/</a:t>
            </a:r>
            <a:r>
              <a:rPr lang="de-AT" sz="6400" dirty="0"/>
              <a:t> (dl.15.12.2015)</a:t>
            </a:r>
          </a:p>
          <a:p>
            <a:r>
              <a:rPr lang="de-DE" sz="6400" u="sng" dirty="0">
                <a:hlinkClick r:id="rId7"/>
              </a:rPr>
              <a:t>https://www.ris.bka.gv.at/Dokumente/Landesnormen/LOO40017300/Anlage-Integrationserklaerung.pdf</a:t>
            </a:r>
            <a:r>
              <a:rPr lang="de-DE" sz="6400" dirty="0"/>
              <a:t> (dl.5.10.2016)</a:t>
            </a:r>
            <a:endParaRPr lang="de-AT" sz="6400" dirty="0"/>
          </a:p>
          <a:p>
            <a:r>
              <a:rPr lang="de-DE" sz="6400" dirty="0"/>
              <a:t>www.ris.bka.gv.at – Nr. 36 Landesgesetz: OÖ. Mindestsicherungs-Novelle </a:t>
            </a:r>
            <a:r>
              <a:rPr lang="de-DE" sz="6400" dirty="0" smtClean="0"/>
              <a:t>2016</a:t>
            </a:r>
          </a:p>
          <a:p>
            <a:pPr marL="0" indent="0">
              <a:buNone/>
            </a:pPr>
            <a:endParaRPr lang="de-DE" sz="6400" dirty="0" smtClean="0"/>
          </a:p>
          <a:p>
            <a:pPr marL="0" indent="0">
              <a:buNone/>
            </a:pPr>
            <a:endParaRPr lang="de-AT" dirty="0"/>
          </a:p>
        </p:txBody>
      </p:sp>
    </p:spTree>
    <p:extLst>
      <p:ext uri="{BB962C8B-B14F-4D97-AF65-F5344CB8AC3E}">
        <p14:creationId xmlns:p14="http://schemas.microsoft.com/office/powerpoint/2010/main" val="188528007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AT" dirty="0" smtClean="0"/>
              <a:t>Resüme</a:t>
            </a:r>
            <a:r>
              <a:rPr lang="de-AT" dirty="0"/>
              <a:t>e</a:t>
            </a:r>
          </a:p>
        </p:txBody>
      </p:sp>
      <p:sp>
        <p:nvSpPr>
          <p:cNvPr id="3" name="Inhaltsplatzhalter 2"/>
          <p:cNvSpPr>
            <a:spLocks noGrp="1"/>
          </p:cNvSpPr>
          <p:nvPr>
            <p:ph idx="1"/>
          </p:nvPr>
        </p:nvSpPr>
        <p:spPr/>
        <p:txBody>
          <a:bodyPr>
            <a:normAutofit fontScale="92500" lnSpcReduction="20000"/>
          </a:bodyPr>
          <a:lstStyle/>
          <a:p>
            <a:r>
              <a:rPr lang="de-AT" dirty="0" smtClean="0"/>
              <a:t>Armut ist Teil der österreichischen Realität, vor der auch politische Akteure nicht ihre Augen verschießen können (</a:t>
            </a:r>
            <a:r>
              <a:rPr lang="de-AT" sz="2400" dirty="0" err="1" smtClean="0"/>
              <a:t>Armutskonferenz,EU</a:t>
            </a:r>
            <a:r>
              <a:rPr lang="de-AT" sz="2400" dirty="0" smtClean="0"/>
              <a:t>)</a:t>
            </a:r>
          </a:p>
          <a:p>
            <a:r>
              <a:rPr lang="de-AT" dirty="0" smtClean="0"/>
              <a:t>Inhaltlich kaum Konsens über Instrumente und Maßnahmen durch unterschiedliche Konzepte zur Verteilungsgerechtigkeit </a:t>
            </a:r>
          </a:p>
          <a:p>
            <a:r>
              <a:rPr lang="de-AT" dirty="0" smtClean="0"/>
              <a:t>Armut ist für neoliberale Konzeptionen nützlich.</a:t>
            </a:r>
          </a:p>
          <a:p>
            <a:r>
              <a:rPr lang="de-AT" dirty="0" smtClean="0"/>
              <a:t>Der vermeintliche Kampf gegen Armut wird daher nicht selten zu einem Kampf gegen die Armen, wie das aktuelle Beispiel zur Reform der Bedarfsorientierten Mindestsicherung zeigt. </a:t>
            </a:r>
          </a:p>
          <a:p>
            <a:endParaRPr lang="de-AT" dirty="0"/>
          </a:p>
        </p:txBody>
      </p:sp>
    </p:spTree>
    <p:extLst>
      <p:ext uri="{BB962C8B-B14F-4D97-AF65-F5344CB8AC3E}">
        <p14:creationId xmlns:p14="http://schemas.microsoft.com/office/powerpoint/2010/main" val="956621189"/>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23838"/>
            <a:ext cx="5438775" cy="641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0491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AT" sz="3600" dirty="0" smtClean="0"/>
              <a:t>Fünf Thesen</a:t>
            </a:r>
            <a:endParaRPr lang="de-AT" sz="3600" dirty="0"/>
          </a:p>
        </p:txBody>
      </p:sp>
      <p:sp>
        <p:nvSpPr>
          <p:cNvPr id="3" name="Inhaltsplatzhalter 2"/>
          <p:cNvSpPr>
            <a:spLocks noGrp="1"/>
          </p:cNvSpPr>
          <p:nvPr>
            <p:ph idx="1"/>
          </p:nvPr>
        </p:nvSpPr>
        <p:spPr>
          <a:xfrm>
            <a:off x="539552" y="1268760"/>
            <a:ext cx="8208912" cy="5472608"/>
          </a:xfrm>
        </p:spPr>
        <p:txBody>
          <a:bodyPr>
            <a:normAutofit fontScale="92500" lnSpcReduction="20000"/>
          </a:bodyPr>
          <a:lstStyle/>
          <a:p>
            <a:pPr marL="0" indent="0">
              <a:buNone/>
            </a:pPr>
            <a:r>
              <a:rPr lang="de-AT" sz="2400" dirty="0" smtClean="0"/>
              <a:t>These 1:  Armut und Reichtum sind zwei Seiten einer Medaille.</a:t>
            </a:r>
          </a:p>
          <a:p>
            <a:pPr marL="0" indent="0">
              <a:buNone/>
            </a:pPr>
            <a:endParaRPr lang="de-AT" sz="2400" dirty="0" smtClean="0"/>
          </a:p>
          <a:p>
            <a:pPr marL="0" indent="0">
              <a:buNone/>
            </a:pPr>
            <a:r>
              <a:rPr lang="de-AT" sz="2400" dirty="0" smtClean="0"/>
              <a:t>These 2: Alle politischen Akteure in Österreich nehmen für sich in Anspruch, Armut bekämpfen</a:t>
            </a:r>
            <a:r>
              <a:rPr lang="de-AT" sz="2400" dirty="0"/>
              <a:t> </a:t>
            </a:r>
            <a:r>
              <a:rPr lang="de-AT" sz="2400" dirty="0" smtClean="0"/>
              <a:t>zu wollen: </a:t>
            </a:r>
            <a:r>
              <a:rPr lang="de-AT" sz="2400" i="1" dirty="0" smtClean="0"/>
              <a:t>„In der Rhetorik gibt es Konsens, Armut zu bekämpfen.“</a:t>
            </a:r>
          </a:p>
          <a:p>
            <a:pPr marL="0" indent="0">
              <a:buNone/>
            </a:pPr>
            <a:endParaRPr lang="de-AT" sz="2400" dirty="0" smtClean="0"/>
          </a:p>
          <a:p>
            <a:pPr marL="0" indent="0">
              <a:buNone/>
            </a:pPr>
            <a:r>
              <a:rPr lang="de-AT" sz="2400" dirty="0" smtClean="0"/>
              <a:t>These 3: Die jeweiligen Maßnahmen zu Reduzierung und Bekämpfung von Armut bzw. zu mehr Verteilungsgerechtigkeit lassen auf die dahinterliegenden gesellschaftspolitischen Konzeptionen schließen.</a:t>
            </a:r>
          </a:p>
          <a:p>
            <a:pPr marL="0" indent="0">
              <a:buNone/>
            </a:pPr>
            <a:endParaRPr lang="de-AT" sz="2400" dirty="0" smtClean="0"/>
          </a:p>
          <a:p>
            <a:pPr marL="0" indent="0">
              <a:buNone/>
            </a:pPr>
            <a:r>
              <a:rPr lang="de-AT" sz="2400" dirty="0" smtClean="0"/>
              <a:t>These 4: In manchen Ansätzen geht es nicht um die Vermeidung von Armut und Armutsgefährdung, da </a:t>
            </a:r>
            <a:r>
              <a:rPr lang="de-AT" sz="2400" dirty="0"/>
              <a:t>e</a:t>
            </a:r>
            <a:r>
              <a:rPr lang="de-AT" sz="2400" dirty="0" smtClean="0"/>
              <a:t>in gewisses Ausmaß an Armut eine simple pädagogische, sprich disziplinierende Funktion hat („Leistungsdruck“) </a:t>
            </a:r>
          </a:p>
          <a:p>
            <a:pPr marL="0" indent="0">
              <a:buNone/>
            </a:pPr>
            <a:endParaRPr lang="de-AT" sz="2400" dirty="0" smtClean="0"/>
          </a:p>
          <a:p>
            <a:pPr marL="0" indent="0">
              <a:buNone/>
            </a:pPr>
            <a:r>
              <a:rPr lang="de-AT" sz="2400" dirty="0" smtClean="0"/>
              <a:t>These 5: Der vermeintliche Kampf gegen Armut wird daher nicht selten zum Kampf gegen Arme. Die aktuelle Diskussion zur Bedarfsorientierten Mindestsicherung</a:t>
            </a:r>
          </a:p>
          <a:p>
            <a:pPr marL="0" indent="0">
              <a:buNone/>
            </a:pPr>
            <a:endParaRPr lang="de-AT" sz="2400" dirty="0"/>
          </a:p>
          <a:p>
            <a:pPr marL="0" indent="0">
              <a:buNone/>
            </a:pPr>
            <a:endParaRPr lang="de-AT" sz="2400" dirty="0" smtClean="0"/>
          </a:p>
          <a:p>
            <a:pPr marL="0" indent="0">
              <a:buNone/>
            </a:pPr>
            <a:endParaRPr lang="de-AT" sz="2400" dirty="0"/>
          </a:p>
          <a:p>
            <a:pPr marL="0" indent="0">
              <a:buNone/>
            </a:pPr>
            <a:endParaRPr lang="de-AT" sz="2400" dirty="0"/>
          </a:p>
        </p:txBody>
      </p:sp>
    </p:spTree>
    <p:extLst>
      <p:ext uri="{BB962C8B-B14F-4D97-AF65-F5344CB8AC3E}">
        <p14:creationId xmlns:p14="http://schemas.microsoft.com/office/powerpoint/2010/main" val="42849794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301006"/>
          </a:xfrm>
        </p:spPr>
        <p:txBody>
          <a:bodyPr>
            <a:normAutofit/>
          </a:bodyPr>
          <a:lstStyle/>
          <a:p>
            <a:pPr marL="0" indent="0" algn="r"/>
            <a:r>
              <a:rPr lang="de-AT" sz="2400" b="1" dirty="0" smtClean="0"/>
              <a:t>These 1: „</a:t>
            </a:r>
            <a:r>
              <a:rPr lang="de-AT" sz="2400" b="1" i="1" dirty="0" smtClean="0"/>
              <a:t>Reicher </a:t>
            </a:r>
            <a:r>
              <a:rPr lang="de-AT" sz="2400" b="1" i="1" dirty="0"/>
              <a:t>Mann und armer Mann </a:t>
            </a:r>
            <a:r>
              <a:rPr lang="de-AT" sz="2400" b="1" i="1" dirty="0" smtClean="0"/>
              <a:t>standen </a:t>
            </a:r>
            <a:r>
              <a:rPr lang="de-AT" sz="2400" b="1" i="1" dirty="0"/>
              <a:t>da </a:t>
            </a:r>
            <a:r>
              <a:rPr lang="de-AT" sz="2400" b="1" i="1" dirty="0" smtClean="0"/>
              <a:t>und </a:t>
            </a:r>
            <a:r>
              <a:rPr lang="de-AT" sz="2400" b="1" i="1" dirty="0" err="1" smtClean="0"/>
              <a:t>sah’n</a:t>
            </a:r>
            <a:r>
              <a:rPr lang="de-AT" sz="2400" b="1" i="1" dirty="0" smtClean="0"/>
              <a:t> </a:t>
            </a:r>
            <a:r>
              <a:rPr lang="de-AT" sz="2400" b="1" i="1" dirty="0"/>
              <a:t>sich </a:t>
            </a:r>
            <a:r>
              <a:rPr lang="de-AT" sz="2400" b="1" i="1" dirty="0" smtClean="0"/>
              <a:t>an. Und </a:t>
            </a:r>
            <a:r>
              <a:rPr lang="de-AT" sz="2400" b="1" i="1" dirty="0"/>
              <a:t>der arme sagte bleich, </a:t>
            </a:r>
            <a:r>
              <a:rPr lang="de-AT" sz="2400" b="1" i="1" dirty="0" smtClean="0"/>
              <a:t>wär </a:t>
            </a:r>
            <a:r>
              <a:rPr lang="de-AT" sz="2400" b="1" i="1" dirty="0"/>
              <a:t>ich nicht arm, </a:t>
            </a:r>
            <a:br>
              <a:rPr lang="de-AT" sz="2400" b="1" i="1" dirty="0"/>
            </a:br>
            <a:r>
              <a:rPr lang="de-AT" sz="2400" b="1" i="1" dirty="0"/>
              <a:t>wärst du nicht reich.“ (Bert Brecht 1934</a:t>
            </a:r>
            <a:r>
              <a:rPr lang="de-AT" sz="2400" b="1" i="1" dirty="0" smtClean="0"/>
              <a:t>)</a:t>
            </a:r>
            <a:r>
              <a:rPr lang="de-AT" sz="2400" b="1" dirty="0" smtClean="0"/>
              <a:t>  </a:t>
            </a:r>
            <a:endParaRPr lang="de-AT" sz="2400" b="1" dirty="0"/>
          </a:p>
        </p:txBody>
      </p:sp>
      <p:sp>
        <p:nvSpPr>
          <p:cNvPr id="3" name="Inhaltsplatzhalter 2"/>
          <p:cNvSpPr>
            <a:spLocks noGrp="1"/>
          </p:cNvSpPr>
          <p:nvPr>
            <p:ph idx="1"/>
          </p:nvPr>
        </p:nvSpPr>
        <p:spPr/>
        <p:txBody>
          <a:bodyPr>
            <a:normAutofit fontScale="92500" lnSpcReduction="20000"/>
          </a:bodyPr>
          <a:lstStyle/>
          <a:p>
            <a:r>
              <a:rPr lang="de-AT" altLang="de-DE" sz="2600" dirty="0" smtClean="0"/>
              <a:t>Mittlerweile gibt es eine große Anzahl von wissenschaftlicher Literatur, die eine Zunahme von ökonomischer und sozialer Ungleichheit in globaler Hinsicht belegen; betrifft Einkommen und Vermögen.</a:t>
            </a:r>
          </a:p>
          <a:p>
            <a:r>
              <a:rPr lang="de-AT" altLang="de-DE" sz="2600" dirty="0" err="1" smtClean="0"/>
              <a:t>Piketty</a:t>
            </a:r>
            <a:r>
              <a:rPr lang="de-AT" altLang="de-DE" sz="2600" dirty="0" smtClean="0"/>
              <a:t> (2014): Vermögensverhältnisse in den westlichen Industrieländern haben sich nach dem 2.Weltkrieg verringert, in den letzten 30 Jahren aber wieder auseinander entwickelt.</a:t>
            </a:r>
          </a:p>
          <a:p>
            <a:r>
              <a:rPr lang="de-AT" altLang="de-DE" sz="2600" dirty="0" smtClean="0"/>
              <a:t>Die Spreizung der Einkommen und Vermögen betrifft auch Österreich. </a:t>
            </a:r>
          </a:p>
          <a:p>
            <a:pPr marL="0" indent="0">
              <a:buNone/>
            </a:pPr>
            <a:endParaRPr lang="de-AT" altLang="de-DE" sz="2600" dirty="0"/>
          </a:p>
          <a:p>
            <a:pPr marL="0" indent="0">
              <a:buNone/>
            </a:pPr>
            <a:r>
              <a:rPr lang="de-AT" altLang="de-DE" sz="1500" dirty="0" smtClean="0"/>
              <a:t>Atkinson </a:t>
            </a:r>
            <a:r>
              <a:rPr lang="de-AT" altLang="de-DE" sz="1500" dirty="0"/>
              <a:t>A. (2015): </a:t>
            </a:r>
            <a:r>
              <a:rPr lang="de-AT" altLang="de-DE" sz="1500" dirty="0" err="1"/>
              <a:t>Inequality</a:t>
            </a:r>
            <a:r>
              <a:rPr lang="de-AT" altLang="de-DE" sz="1500" dirty="0"/>
              <a:t>. </a:t>
            </a:r>
            <a:r>
              <a:rPr lang="de-AT" altLang="de-DE" sz="1500" dirty="0" err="1"/>
              <a:t>What</a:t>
            </a:r>
            <a:r>
              <a:rPr lang="de-AT" altLang="de-DE" sz="1500" dirty="0"/>
              <a:t> </a:t>
            </a:r>
            <a:r>
              <a:rPr lang="de-AT" altLang="de-DE" sz="1500" dirty="0" err="1"/>
              <a:t>can</a:t>
            </a:r>
            <a:r>
              <a:rPr lang="de-AT" altLang="de-DE" sz="1500" dirty="0"/>
              <a:t> </a:t>
            </a:r>
            <a:r>
              <a:rPr lang="de-AT" altLang="de-DE" sz="1500" dirty="0" err="1"/>
              <a:t>be</a:t>
            </a:r>
            <a:r>
              <a:rPr lang="de-AT" altLang="de-DE" sz="1500" dirty="0"/>
              <a:t> </a:t>
            </a:r>
            <a:r>
              <a:rPr lang="de-AT" altLang="de-DE" sz="1500" dirty="0" err="1"/>
              <a:t>done</a:t>
            </a:r>
            <a:r>
              <a:rPr lang="de-AT" altLang="de-DE" sz="1500" dirty="0"/>
              <a:t>? </a:t>
            </a:r>
            <a:r>
              <a:rPr lang="de-AT" altLang="de-DE" sz="1500" dirty="0" smtClean="0"/>
              <a:t>Harvard; deutsche Übersetzung:  </a:t>
            </a:r>
          </a:p>
          <a:p>
            <a:pPr marL="0" indent="0">
              <a:buNone/>
            </a:pPr>
            <a:r>
              <a:rPr lang="de-AT" altLang="de-DE" sz="1500" dirty="0" smtClean="0"/>
              <a:t>Atkinson A. (2016): Ungleichheit. Was wir dagegen tun können. Stuttgart</a:t>
            </a:r>
          </a:p>
          <a:p>
            <a:pPr marL="0" indent="0">
              <a:buNone/>
            </a:pPr>
            <a:r>
              <a:rPr lang="de-AT" altLang="de-DE" sz="1500" dirty="0" smtClean="0"/>
              <a:t>OECD </a:t>
            </a:r>
            <a:r>
              <a:rPr lang="de-AT" altLang="de-DE" sz="1500" dirty="0"/>
              <a:t>(2015): In </a:t>
            </a:r>
            <a:r>
              <a:rPr lang="de-AT" altLang="de-DE" sz="1500" dirty="0" err="1"/>
              <a:t>It</a:t>
            </a:r>
            <a:r>
              <a:rPr lang="de-AT" altLang="de-DE" sz="1500" dirty="0"/>
              <a:t> </a:t>
            </a:r>
            <a:r>
              <a:rPr lang="de-AT" altLang="de-DE" sz="1500" dirty="0" err="1"/>
              <a:t>Together</a:t>
            </a:r>
            <a:r>
              <a:rPr lang="de-AT" altLang="de-DE" sz="1500" dirty="0"/>
              <a:t>. </a:t>
            </a:r>
            <a:r>
              <a:rPr lang="de-AT" altLang="de-DE" sz="1500" dirty="0" err="1"/>
              <a:t>Why</a:t>
            </a:r>
            <a:r>
              <a:rPr lang="de-AT" altLang="de-DE" sz="1500" dirty="0"/>
              <a:t> </a:t>
            </a:r>
            <a:r>
              <a:rPr lang="de-AT" altLang="de-DE" sz="1500" dirty="0" err="1"/>
              <a:t>Less</a:t>
            </a:r>
            <a:r>
              <a:rPr lang="de-AT" altLang="de-DE" sz="1500" dirty="0"/>
              <a:t> </a:t>
            </a:r>
            <a:r>
              <a:rPr lang="de-AT" altLang="de-DE" sz="1500" dirty="0" err="1"/>
              <a:t>Inequality</a:t>
            </a:r>
            <a:r>
              <a:rPr lang="de-AT" altLang="de-DE" sz="1500" dirty="0"/>
              <a:t> </a:t>
            </a:r>
            <a:r>
              <a:rPr lang="de-AT" altLang="de-DE" sz="1500" dirty="0" err="1"/>
              <a:t>Benefits</a:t>
            </a:r>
            <a:r>
              <a:rPr lang="de-AT" altLang="de-DE" sz="1500" dirty="0"/>
              <a:t> All. </a:t>
            </a:r>
            <a:r>
              <a:rPr lang="de-AT" altLang="de-DE" sz="1500" dirty="0" smtClean="0"/>
              <a:t>Paris</a:t>
            </a:r>
            <a:endParaRPr lang="de-AT" altLang="de-DE" sz="1500" dirty="0"/>
          </a:p>
          <a:p>
            <a:pPr marL="0" indent="0">
              <a:buNone/>
            </a:pPr>
            <a:r>
              <a:rPr lang="de-AT" altLang="de-DE" sz="1500" dirty="0" err="1"/>
              <a:t>Piketty</a:t>
            </a:r>
            <a:r>
              <a:rPr lang="de-AT" altLang="de-DE" sz="1500" dirty="0"/>
              <a:t>, Thomas (2014): Das Kapital im 21. Jahrhundert. München</a:t>
            </a:r>
          </a:p>
          <a:p>
            <a:pPr marL="0" indent="0">
              <a:buNone/>
            </a:pPr>
            <a:r>
              <a:rPr lang="de-AT" altLang="de-DE" sz="1500" dirty="0"/>
              <a:t>OECD (2011): </a:t>
            </a:r>
            <a:r>
              <a:rPr lang="de-AT" altLang="de-DE" sz="1500" dirty="0" err="1"/>
              <a:t>Divided</a:t>
            </a:r>
            <a:r>
              <a:rPr lang="de-AT" altLang="de-DE" sz="1500" dirty="0"/>
              <a:t> </a:t>
            </a:r>
            <a:r>
              <a:rPr lang="de-AT" altLang="de-DE" sz="1500" dirty="0" err="1"/>
              <a:t>We</a:t>
            </a:r>
            <a:r>
              <a:rPr lang="de-AT" altLang="de-DE" sz="1500" dirty="0"/>
              <a:t> Stand. Paris </a:t>
            </a:r>
          </a:p>
          <a:p>
            <a:pPr marL="0" indent="0">
              <a:buNone/>
            </a:pPr>
            <a:r>
              <a:rPr lang="de-AT" altLang="de-DE" sz="1500" dirty="0" smtClean="0"/>
              <a:t>Wilkinson/Pickett </a:t>
            </a:r>
            <a:r>
              <a:rPr lang="de-AT" altLang="de-DE" sz="1500" dirty="0"/>
              <a:t>(2010):  Gleichheit ist Glück. Warum gerechte Gesellschaften für alle besser sind. Berlin</a:t>
            </a:r>
          </a:p>
          <a:p>
            <a:pPr marL="0" indent="0">
              <a:buNone/>
            </a:pPr>
            <a:endParaRPr lang="de-AT" dirty="0"/>
          </a:p>
        </p:txBody>
      </p:sp>
    </p:spTree>
    <p:extLst>
      <p:ext uri="{BB962C8B-B14F-4D97-AF65-F5344CB8AC3E}">
        <p14:creationId xmlns:p14="http://schemas.microsoft.com/office/powerpoint/2010/main" val="383682016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a:t>These 1: „</a:t>
            </a:r>
            <a:r>
              <a:rPr lang="de-AT" sz="2400" b="1" i="1" dirty="0"/>
              <a:t>Reicher Mann und armer Mann standen da und </a:t>
            </a:r>
            <a:r>
              <a:rPr lang="de-AT" sz="2400" b="1" i="1" dirty="0" err="1"/>
              <a:t>sah’n</a:t>
            </a:r>
            <a:r>
              <a:rPr lang="de-AT" sz="2400" b="1" i="1" dirty="0"/>
              <a:t> sich an. Und der arme sagte bleich, wär ich nicht arm, </a:t>
            </a:r>
            <a:br>
              <a:rPr lang="de-AT" sz="2400" b="1" i="1" dirty="0"/>
            </a:br>
            <a:r>
              <a:rPr lang="de-AT" sz="2400" b="1" i="1" dirty="0"/>
              <a:t>wärst du nicht reich.“ (Bert Brecht 1934)</a:t>
            </a:r>
            <a:endParaRPr lang="de-AT" sz="2400" dirty="0"/>
          </a:p>
        </p:txBody>
      </p:sp>
      <p:sp>
        <p:nvSpPr>
          <p:cNvPr id="3" name="Inhaltsplatzhalter 2"/>
          <p:cNvSpPr>
            <a:spLocks noGrp="1"/>
          </p:cNvSpPr>
          <p:nvPr>
            <p:ph idx="1"/>
          </p:nvPr>
        </p:nvSpPr>
        <p:spPr/>
        <p:txBody>
          <a:bodyPr>
            <a:normAutofit lnSpcReduction="10000"/>
          </a:bodyPr>
          <a:lstStyle/>
          <a:p>
            <a:pPr>
              <a:spcBef>
                <a:spcPts val="1200"/>
              </a:spcBef>
            </a:pPr>
            <a:r>
              <a:rPr lang="de-AT" sz="2400" dirty="0" smtClean="0"/>
              <a:t>Schieflage in der Einkommensverteilung: 1976 teilten sich 20% der </a:t>
            </a:r>
            <a:r>
              <a:rPr lang="de-AT" sz="2400" dirty="0" err="1" smtClean="0"/>
              <a:t>Bestverdiener_innen</a:t>
            </a:r>
            <a:r>
              <a:rPr lang="de-AT" sz="2400" dirty="0" smtClean="0"/>
              <a:t> rund 40% des Lohneinkommens, auf die ärmsten 20% entfielen 4,8%.</a:t>
            </a:r>
          </a:p>
          <a:p>
            <a:pPr marL="0" indent="0">
              <a:spcBef>
                <a:spcPts val="0"/>
              </a:spcBef>
              <a:buNone/>
            </a:pPr>
            <a:r>
              <a:rPr lang="de-AT" sz="2400" dirty="0" smtClean="0"/>
              <a:t>     2014 entfielen auf die oberen 20% fast die Hälfte der </a:t>
            </a:r>
          </a:p>
          <a:p>
            <a:pPr marL="0" indent="0">
              <a:spcBef>
                <a:spcPts val="0"/>
              </a:spcBef>
              <a:buNone/>
            </a:pPr>
            <a:r>
              <a:rPr lang="de-AT" sz="2400" dirty="0" smtClean="0"/>
              <a:t>     Einkommen, auf die unteren 20% kamen nur mehr 1,9%. </a:t>
            </a:r>
          </a:p>
          <a:p>
            <a:pPr marL="0" indent="0">
              <a:spcBef>
                <a:spcPts val="0"/>
              </a:spcBef>
              <a:buNone/>
            </a:pPr>
            <a:endParaRPr lang="de-AT" sz="2400" dirty="0" smtClean="0"/>
          </a:p>
          <a:p>
            <a:r>
              <a:rPr lang="de-AT" sz="2400" dirty="0" smtClean="0"/>
              <a:t>Schieflage in der Vermögensverteilung: die unteren 50% der Haushalte besitzen weniger als 5% vom gesamten privaten Vermögen; die oberen 5 % de Haushalte sind €-Millionäre und besitzen fast die Hälfte des Gesamtvermögens. </a:t>
            </a:r>
          </a:p>
          <a:p>
            <a:r>
              <a:rPr lang="de-AT" sz="2400" dirty="0"/>
              <a:t>Vermögensforschung eher neuer Forschungsbereich in Ö, daher lassen sich zur Entwicklung kaum Aussagen </a:t>
            </a:r>
            <a:r>
              <a:rPr lang="de-AT" sz="2400" dirty="0" smtClean="0"/>
              <a:t>treffen</a:t>
            </a:r>
            <a:r>
              <a:rPr lang="de-AT" sz="2200" dirty="0" smtClean="0"/>
              <a:t>.</a:t>
            </a:r>
          </a:p>
          <a:p>
            <a:pPr marL="0" indent="0">
              <a:buNone/>
            </a:pPr>
            <a:endParaRPr lang="de-AT" sz="2200" dirty="0"/>
          </a:p>
        </p:txBody>
      </p:sp>
    </p:spTree>
    <p:extLst>
      <p:ext uri="{BB962C8B-B14F-4D97-AF65-F5344CB8AC3E}">
        <p14:creationId xmlns:p14="http://schemas.microsoft.com/office/powerpoint/2010/main" val="20757846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fontScale="90000"/>
          </a:bodyPr>
          <a:lstStyle/>
          <a:p>
            <a:pPr algn="r"/>
            <a:r>
              <a:rPr lang="de-AT" sz="2400" b="1" dirty="0"/>
              <a:t>These </a:t>
            </a:r>
            <a:r>
              <a:rPr lang="de-AT" sz="2400" b="1" dirty="0" smtClean="0"/>
              <a:t>2: Politische Akteure in Österreich setzen sich mit sozialer  Ungleichheit und Armut auseinander, prangern Armut an und proklamieren sie reduzieren zu wollen.</a:t>
            </a:r>
            <a:br>
              <a:rPr lang="de-AT" sz="2400" b="1" dirty="0" smtClean="0"/>
            </a:br>
            <a:r>
              <a:rPr lang="de-AT" sz="1800" b="1" dirty="0" smtClean="0"/>
              <a:t>SPÖ und ÖVP </a:t>
            </a:r>
            <a:endParaRPr lang="de-AT" sz="1800" b="1" dirty="0"/>
          </a:p>
        </p:txBody>
      </p:sp>
      <p:sp>
        <p:nvSpPr>
          <p:cNvPr id="3" name="Inhaltsplatzhalter 2"/>
          <p:cNvSpPr>
            <a:spLocks noGrp="1"/>
          </p:cNvSpPr>
          <p:nvPr>
            <p:ph idx="1"/>
          </p:nvPr>
        </p:nvSpPr>
        <p:spPr/>
        <p:txBody>
          <a:bodyPr>
            <a:normAutofit fontScale="70000" lnSpcReduction="20000"/>
          </a:bodyPr>
          <a:lstStyle/>
          <a:p>
            <a:pPr marL="0" indent="0">
              <a:buNone/>
            </a:pPr>
            <a:r>
              <a:rPr lang="de-AT" sz="2800" b="1" dirty="0" smtClean="0"/>
              <a:t>SPÖ, Kern und Armut </a:t>
            </a:r>
          </a:p>
          <a:p>
            <a:pPr marL="0" indent="0">
              <a:lnSpc>
                <a:spcPct val="120000"/>
              </a:lnSpc>
              <a:buNone/>
            </a:pPr>
            <a:r>
              <a:rPr lang="de-AT" sz="2000" dirty="0" smtClean="0"/>
              <a:t>„</a:t>
            </a:r>
            <a:r>
              <a:rPr lang="de-AT" sz="2400" dirty="0" smtClean="0"/>
              <a:t>Viele </a:t>
            </a:r>
            <a:r>
              <a:rPr lang="de-AT" sz="2400" dirty="0"/>
              <a:t>Menschen fühlen sich deklassiert</a:t>
            </a:r>
            <a:r>
              <a:rPr lang="de-AT" sz="2400" dirty="0" smtClean="0"/>
              <a:t>. Wir </a:t>
            </a:r>
            <a:r>
              <a:rPr lang="de-AT" sz="2400" dirty="0"/>
              <a:t>wissen, dass die Globalisierung das größte Wohlstandsprojekt der Menschheitsgeschichte gewesen ist, sie hat unglaublich viele Menschen aus der Armut befreit. Aber der Mechanismus, dass wir die Früchte der gemeinsamen Arbeit verteilen, hat in unseren Breiten, in den entwickelten Gesellschaften, zuletzt nicht mehr gut funktioniert. Damit ist dem Gefühl der Sicherheit der Boden entzogen </a:t>
            </a:r>
            <a:r>
              <a:rPr lang="de-AT" sz="2400" dirty="0" smtClean="0"/>
              <a:t>worden</a:t>
            </a:r>
            <a:r>
              <a:rPr lang="de-AT" sz="2400" dirty="0"/>
              <a:t> </a:t>
            </a:r>
            <a:r>
              <a:rPr lang="de-AT" sz="2400" dirty="0" smtClean="0"/>
              <a:t>…“</a:t>
            </a:r>
            <a:endParaRPr lang="de-AT" sz="2400" b="1" dirty="0"/>
          </a:p>
          <a:p>
            <a:pPr marL="0" indent="0">
              <a:buNone/>
            </a:pPr>
            <a:r>
              <a:rPr lang="de-AT" sz="1800" dirty="0">
                <a:hlinkClick r:id="rId2"/>
              </a:rPr>
              <a:t>http://</a:t>
            </a:r>
            <a:r>
              <a:rPr lang="de-AT" sz="1800" dirty="0" smtClean="0">
                <a:hlinkClick r:id="rId2"/>
              </a:rPr>
              <a:t>www.zeit.de/2016/44/christian-kern-waehler-populisten-bedrohung-demokratie</a:t>
            </a:r>
            <a:endParaRPr lang="de-AT" sz="1800" dirty="0" smtClean="0"/>
          </a:p>
          <a:p>
            <a:pPr marL="0" indent="0">
              <a:buNone/>
            </a:pPr>
            <a:endParaRPr lang="de-AT" sz="1400" dirty="0"/>
          </a:p>
          <a:p>
            <a:pPr marL="0" indent="0">
              <a:buNone/>
            </a:pPr>
            <a:endParaRPr lang="de-AT" sz="2800" b="1" dirty="0" smtClean="0"/>
          </a:p>
          <a:p>
            <a:pPr marL="0" indent="0">
              <a:buNone/>
            </a:pPr>
            <a:r>
              <a:rPr lang="de-AT" sz="2800" b="1" dirty="0" smtClean="0"/>
              <a:t>ÖVP, </a:t>
            </a:r>
            <a:r>
              <a:rPr lang="de-AT" sz="2800" b="1" dirty="0" err="1" smtClean="0"/>
              <a:t>Mitterlehner</a:t>
            </a:r>
            <a:r>
              <a:rPr lang="de-AT" sz="2800" b="1" dirty="0" smtClean="0"/>
              <a:t> und Armut </a:t>
            </a:r>
          </a:p>
          <a:p>
            <a:pPr marL="0" indent="0">
              <a:buNone/>
            </a:pPr>
            <a:r>
              <a:rPr lang="de-AT" sz="2400" b="1" dirty="0"/>
              <a:t>Sanktionen für </a:t>
            </a:r>
            <a:r>
              <a:rPr lang="de-AT" sz="2400" b="1" dirty="0" smtClean="0"/>
              <a:t>Integrationsunwillige:</a:t>
            </a:r>
            <a:endParaRPr lang="de-AT" sz="2400" dirty="0" smtClean="0"/>
          </a:p>
          <a:p>
            <a:pPr marL="0" indent="0">
              <a:lnSpc>
                <a:spcPct val="120000"/>
              </a:lnSpc>
              <a:buNone/>
            </a:pPr>
            <a:r>
              <a:rPr lang="de-AT" sz="2400" dirty="0" smtClean="0"/>
              <a:t>„Es </a:t>
            </a:r>
            <a:r>
              <a:rPr lang="de-AT" sz="2400" dirty="0"/>
              <a:t>soll mehr Anreize geben, ins Arbeitsleben einzusteigen, daher gibt es auch unsere Initiativen für Beschränkungen bei der Mindestsicherung. Wer zum Beispiel Sprachkurse verweigert, sollte auch mit harten Sanktionen rechnen müssen</a:t>
            </a:r>
            <a:r>
              <a:rPr lang="de-AT" sz="2400" dirty="0" smtClean="0"/>
              <a:t>.“</a:t>
            </a:r>
          </a:p>
          <a:p>
            <a:pPr marL="0" indent="0">
              <a:buNone/>
            </a:pPr>
            <a:r>
              <a:rPr lang="de-AT" sz="1900" dirty="0">
                <a:hlinkClick r:id="rId3"/>
              </a:rPr>
              <a:t>https://</a:t>
            </a:r>
            <a:r>
              <a:rPr lang="de-AT" sz="1900" dirty="0" smtClean="0">
                <a:hlinkClick r:id="rId3"/>
              </a:rPr>
              <a:t>kurier.at/politik/inland/reinhold-mitterlehner-bin-gegen-maulkorb-fuer-lehrer/188.051.097</a:t>
            </a:r>
            <a:endParaRPr lang="de-AT" sz="1900" dirty="0" smtClean="0"/>
          </a:p>
          <a:p>
            <a:pPr marL="0" indent="0">
              <a:buNone/>
            </a:pPr>
            <a:endParaRPr lang="de-AT" sz="1900" dirty="0" smtClean="0"/>
          </a:p>
        </p:txBody>
      </p:sp>
    </p:spTree>
    <p:extLst>
      <p:ext uri="{BB962C8B-B14F-4D97-AF65-F5344CB8AC3E}">
        <p14:creationId xmlns:p14="http://schemas.microsoft.com/office/powerpoint/2010/main" val="62915684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a:t>These 2: Politische Akteure in Österreich setzen sich mit sozialer  Ungleichheit und Armut auseinander, prangern Armut an und proklamieren sie reduzieren zu wollen.</a:t>
            </a:r>
            <a:br>
              <a:rPr lang="de-AT" sz="2400" b="1" dirty="0"/>
            </a:br>
            <a:r>
              <a:rPr lang="de-AT" sz="2000" b="1" dirty="0" smtClean="0"/>
              <a:t>FPÖ und Grüne</a:t>
            </a:r>
            <a:endParaRPr lang="de-AT" sz="2000" dirty="0"/>
          </a:p>
        </p:txBody>
      </p:sp>
      <p:sp>
        <p:nvSpPr>
          <p:cNvPr id="3" name="Inhaltsplatzhalter 2"/>
          <p:cNvSpPr>
            <a:spLocks noGrp="1"/>
          </p:cNvSpPr>
          <p:nvPr>
            <p:ph idx="1"/>
          </p:nvPr>
        </p:nvSpPr>
        <p:spPr/>
        <p:txBody>
          <a:bodyPr>
            <a:normAutofit fontScale="92500"/>
          </a:bodyPr>
          <a:lstStyle/>
          <a:p>
            <a:pPr marL="0" indent="0">
              <a:buNone/>
            </a:pPr>
            <a:r>
              <a:rPr lang="de-AT" sz="2400" b="1" dirty="0"/>
              <a:t>FPÖ, </a:t>
            </a:r>
            <a:r>
              <a:rPr lang="de-AT" sz="2400" b="1" dirty="0" err="1"/>
              <a:t>Strache</a:t>
            </a:r>
            <a:r>
              <a:rPr lang="de-AT" sz="2400" b="1" dirty="0"/>
              <a:t> und Armut </a:t>
            </a:r>
          </a:p>
          <a:p>
            <a:r>
              <a:rPr lang="de-AT" sz="2000" dirty="0"/>
              <a:t>Wien wählt: Respekt für Senioren statt ein Lebensabend in Armut</a:t>
            </a:r>
          </a:p>
          <a:p>
            <a:r>
              <a:rPr lang="de-AT" sz="2000" dirty="0"/>
              <a:t>Immer mehr Armut in der Bundeshauptstadt </a:t>
            </a:r>
          </a:p>
          <a:p>
            <a:pPr marL="0" indent="0">
              <a:buNone/>
            </a:pPr>
            <a:r>
              <a:rPr lang="de-AT" sz="1400" dirty="0">
                <a:hlinkClick r:id="rId2"/>
              </a:rPr>
              <a:t>http://www.hcstrache.at/themen/wahlprogramm-2015/respekt-fuer-senioren-statt-ein-lebensabend-in-armut/</a:t>
            </a:r>
            <a:endParaRPr lang="de-AT" sz="1400" dirty="0"/>
          </a:p>
          <a:p>
            <a:pPr marL="0" indent="0">
              <a:buNone/>
            </a:pPr>
            <a:r>
              <a:rPr lang="de-AT" sz="1400" dirty="0">
                <a:hlinkClick r:id="rId3"/>
              </a:rPr>
              <a:t>https://www.hcstrache.at/artikel/immer-mehr-armut-in-der-bundeshauptstadt-wien</a:t>
            </a:r>
            <a:r>
              <a:rPr lang="de-AT" sz="1400" dirty="0" smtClean="0">
                <a:hlinkClick r:id="rId3"/>
              </a:rPr>
              <a:t>/</a:t>
            </a:r>
            <a:endParaRPr lang="de-AT" sz="1400" dirty="0" smtClean="0"/>
          </a:p>
          <a:p>
            <a:pPr marL="0" indent="0">
              <a:buNone/>
            </a:pPr>
            <a:endParaRPr lang="de-AT" sz="1400" dirty="0"/>
          </a:p>
          <a:p>
            <a:pPr marL="0" indent="0">
              <a:buNone/>
            </a:pPr>
            <a:r>
              <a:rPr lang="de-AT" sz="2400" b="1" dirty="0" smtClean="0"/>
              <a:t>Grüne, </a:t>
            </a:r>
            <a:r>
              <a:rPr lang="de-AT" sz="2400" b="1" dirty="0" err="1" smtClean="0"/>
              <a:t>Glawischnig</a:t>
            </a:r>
            <a:r>
              <a:rPr lang="de-AT" sz="2400" b="1" dirty="0" smtClean="0"/>
              <a:t> und Armut </a:t>
            </a:r>
          </a:p>
          <a:p>
            <a:pPr marL="0" indent="0">
              <a:buNone/>
            </a:pPr>
            <a:r>
              <a:rPr lang="de-AT" sz="1900" dirty="0"/>
              <a:t>Grünen-Chefin Eva </a:t>
            </a:r>
            <a:r>
              <a:rPr lang="de-AT" sz="1900" dirty="0" err="1"/>
              <a:t>Glawischnig</a:t>
            </a:r>
            <a:r>
              <a:rPr lang="de-AT" sz="1900" dirty="0"/>
              <a:t> kritisiert die Pläne bei der Mindestsicherung. Die „Mindestsicherung light“ falle unter das „Kapitel Schaumschlägerei“, sagte die grüne Klubchefin heute in Wien. Es sei eine unerträgliche Vorgangsweise, dass SPÖ und ÖVP ihren Dauerkoalitionsstreit auf dem Rücken von sozial schwachen Familien austragen. Zugleich würden von der ÖVP Animositäten bedient, indem man Asylberechtigten etwas wegnehmen will. In Summe gehe es österreichweit nur um 3.000 </a:t>
            </a:r>
            <a:r>
              <a:rPr lang="de-AT" sz="1900" dirty="0" err="1"/>
              <a:t>Mehrkindfamilien</a:t>
            </a:r>
            <a:r>
              <a:rPr lang="de-AT" sz="1900" dirty="0"/>
              <a:t>.</a:t>
            </a:r>
            <a:endParaRPr lang="de-AT" sz="1900" dirty="0" smtClean="0"/>
          </a:p>
          <a:p>
            <a:pPr marL="0" indent="0">
              <a:buNone/>
            </a:pPr>
            <a:r>
              <a:rPr lang="de-AT" sz="1600" dirty="0" smtClean="0">
                <a:hlinkClick r:id="rId4"/>
              </a:rPr>
              <a:t>http</a:t>
            </a:r>
            <a:r>
              <a:rPr lang="de-AT" sz="1600" dirty="0">
                <a:hlinkClick r:id="rId4"/>
              </a:rPr>
              <a:t>://orf.at/stories/2360784</a:t>
            </a:r>
            <a:r>
              <a:rPr lang="de-AT" sz="1600" dirty="0" smtClean="0">
                <a:hlinkClick r:id="rId4"/>
              </a:rPr>
              <a:t>/</a:t>
            </a:r>
            <a:endParaRPr lang="de-AT" sz="1600" dirty="0" smtClean="0"/>
          </a:p>
          <a:p>
            <a:pPr marL="0" indent="0">
              <a:buNone/>
            </a:pPr>
            <a:endParaRPr lang="de-AT" sz="1600" dirty="0"/>
          </a:p>
          <a:p>
            <a:pPr marL="0" indent="0">
              <a:buNone/>
            </a:pPr>
            <a:endParaRPr lang="de-AT" sz="2400" b="1" dirty="0" smtClean="0"/>
          </a:p>
          <a:p>
            <a:pPr marL="0" indent="0">
              <a:buNone/>
            </a:pPr>
            <a:endParaRPr lang="de-AT" dirty="0"/>
          </a:p>
          <a:p>
            <a:pPr marL="0" indent="0">
              <a:buNone/>
            </a:pPr>
            <a:endParaRPr lang="de-AT" dirty="0" smtClean="0"/>
          </a:p>
          <a:p>
            <a:pPr marL="0" indent="0">
              <a:buNone/>
            </a:pPr>
            <a:endParaRPr lang="de-AT" dirty="0"/>
          </a:p>
          <a:p>
            <a:pPr marL="0" indent="0">
              <a:buNone/>
            </a:pPr>
            <a:endParaRPr lang="de-AT" dirty="0" smtClean="0"/>
          </a:p>
          <a:p>
            <a:pPr marL="0" indent="0">
              <a:buNone/>
            </a:pPr>
            <a:endParaRPr lang="de-AT" dirty="0"/>
          </a:p>
          <a:p>
            <a:pPr marL="0" indent="0">
              <a:buNone/>
            </a:pPr>
            <a:endParaRPr lang="de-AT" dirty="0"/>
          </a:p>
        </p:txBody>
      </p:sp>
    </p:spTree>
    <p:extLst>
      <p:ext uri="{BB962C8B-B14F-4D97-AF65-F5344CB8AC3E}">
        <p14:creationId xmlns:p14="http://schemas.microsoft.com/office/powerpoint/2010/main" val="3081560368"/>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a:t>These 2: Politische Akteure in Österreich setzen sich mit sozialer  Ungleichheit und Armut auseinander, prangern Armut an und proklamieren sie reduzieren zu wollen.</a:t>
            </a:r>
            <a:br>
              <a:rPr lang="de-AT" sz="2400" b="1" dirty="0"/>
            </a:br>
            <a:r>
              <a:rPr lang="de-AT" sz="2000" b="1" dirty="0" err="1" smtClean="0"/>
              <a:t>Neos</a:t>
            </a:r>
            <a:r>
              <a:rPr lang="de-AT" sz="2000" b="1" dirty="0" smtClean="0"/>
              <a:t> und Team </a:t>
            </a:r>
            <a:r>
              <a:rPr lang="de-AT" sz="2000" b="1" dirty="0" err="1" smtClean="0"/>
              <a:t>Stronach</a:t>
            </a:r>
            <a:r>
              <a:rPr lang="de-AT" sz="2000" b="1" dirty="0" smtClean="0"/>
              <a:t> </a:t>
            </a:r>
            <a:endParaRPr lang="de-AT" sz="2000" dirty="0"/>
          </a:p>
        </p:txBody>
      </p:sp>
      <p:sp>
        <p:nvSpPr>
          <p:cNvPr id="3" name="Inhaltsplatzhalter 2"/>
          <p:cNvSpPr>
            <a:spLocks noGrp="1"/>
          </p:cNvSpPr>
          <p:nvPr>
            <p:ph idx="1"/>
          </p:nvPr>
        </p:nvSpPr>
        <p:spPr>
          <a:xfrm>
            <a:off x="395536" y="1484784"/>
            <a:ext cx="8229600" cy="5040560"/>
          </a:xfrm>
        </p:spPr>
        <p:txBody>
          <a:bodyPr>
            <a:normAutofit fontScale="47500" lnSpcReduction="20000"/>
          </a:bodyPr>
          <a:lstStyle/>
          <a:p>
            <a:r>
              <a:rPr lang="de-AT" sz="4600" b="1" dirty="0" err="1" smtClean="0"/>
              <a:t>Neos</a:t>
            </a:r>
            <a:r>
              <a:rPr lang="de-AT" sz="4600" b="1" dirty="0" smtClean="0"/>
              <a:t>, </a:t>
            </a:r>
            <a:r>
              <a:rPr lang="de-AT" sz="4600" b="1" dirty="0" err="1" smtClean="0"/>
              <a:t>Strolz</a:t>
            </a:r>
            <a:r>
              <a:rPr lang="de-AT" sz="4600" b="1" dirty="0" smtClean="0"/>
              <a:t> und Armut </a:t>
            </a:r>
          </a:p>
          <a:p>
            <a:pPr marL="0" indent="0">
              <a:lnSpc>
                <a:spcPct val="120000"/>
              </a:lnSpc>
              <a:buNone/>
            </a:pPr>
            <a:r>
              <a:rPr lang="de-AT" sz="3300" dirty="0" smtClean="0"/>
              <a:t>z.B. Enkelfitte Sozialsysteme: </a:t>
            </a:r>
            <a:r>
              <a:rPr lang="de-AT" sz="3300" dirty="0" err="1" smtClean="0"/>
              <a:t>Bürger_innengeld</a:t>
            </a:r>
            <a:r>
              <a:rPr lang="de-AT" sz="3300" dirty="0" smtClean="0"/>
              <a:t>: die soziale Absicherung ist ein fundamentaler Bestandteil unserer Zivilgesellschaft, aber sie muss effizienter und zielgerichteter bei den Menschen ankommen. Das </a:t>
            </a:r>
            <a:r>
              <a:rPr lang="de-AT" sz="3300" dirty="0" err="1" smtClean="0"/>
              <a:t>Bürger_innengeld</a:t>
            </a:r>
            <a:r>
              <a:rPr lang="de-AT" sz="3300" dirty="0" smtClean="0"/>
              <a:t> vereint diverse Sozialleistungen in einem Instrument und macht unser </a:t>
            </a:r>
            <a:r>
              <a:rPr lang="de-AT" sz="3300" dirty="0"/>
              <a:t>S</a:t>
            </a:r>
            <a:r>
              <a:rPr lang="de-AT" sz="3300" dirty="0" smtClean="0"/>
              <a:t>ozialsystem gerechter, transparenter und leichter verständlich.  </a:t>
            </a:r>
          </a:p>
          <a:p>
            <a:pPr marL="0" indent="0">
              <a:buNone/>
            </a:pPr>
            <a:r>
              <a:rPr lang="de-AT" sz="1800" dirty="0">
                <a:hlinkClick r:id="rId2"/>
              </a:rPr>
              <a:t>https://partei.neos.eu/enkelfitte-sozialsysteme</a:t>
            </a:r>
            <a:r>
              <a:rPr lang="de-AT" sz="1800" dirty="0" smtClean="0">
                <a:hlinkClick r:id="rId2"/>
              </a:rPr>
              <a:t>/</a:t>
            </a:r>
            <a:endParaRPr lang="de-AT" sz="1800" dirty="0" smtClean="0"/>
          </a:p>
          <a:p>
            <a:pPr marL="0" indent="0">
              <a:buNone/>
            </a:pPr>
            <a:endParaRPr lang="de-AT" sz="1800" dirty="0" smtClean="0"/>
          </a:p>
          <a:p>
            <a:pPr marL="0" indent="0">
              <a:buNone/>
            </a:pPr>
            <a:endParaRPr lang="de-AT" dirty="0"/>
          </a:p>
          <a:p>
            <a:r>
              <a:rPr lang="de-AT" sz="4600" b="1" dirty="0" smtClean="0"/>
              <a:t>Team </a:t>
            </a:r>
            <a:r>
              <a:rPr lang="de-AT" sz="4600" b="1" dirty="0" err="1" smtClean="0"/>
              <a:t>Stronach</a:t>
            </a:r>
            <a:r>
              <a:rPr lang="de-AT" sz="4600" b="1" dirty="0" smtClean="0"/>
              <a:t>, Lugar und Armut </a:t>
            </a:r>
          </a:p>
          <a:p>
            <a:pPr marL="0" indent="0">
              <a:lnSpc>
                <a:spcPct val="120000"/>
              </a:lnSpc>
              <a:buNone/>
            </a:pPr>
            <a:r>
              <a:rPr lang="de-AT" sz="2900" dirty="0"/>
              <a:t>„</a:t>
            </a:r>
            <a:r>
              <a:rPr lang="de-AT" sz="3300" dirty="0"/>
              <a:t>Mehr als 400.000 Kinder und Jugendliche leben in unserem Land in Armut oder sind armutsgefährdet. Weihnachten ist für sie kein Fest! Doch Kanzler Faymann ignoriert diese große Gruppe und kümmert sich lieber um das Wohl der Flüchtlinge“, kritisiert Team </a:t>
            </a:r>
            <a:r>
              <a:rPr lang="de-AT" sz="3300" dirty="0" err="1"/>
              <a:t>Stronach</a:t>
            </a:r>
            <a:r>
              <a:rPr lang="de-AT" sz="3300" dirty="0"/>
              <a:t> Klubobmann Robert Lugar. Dazu kommen noch fast 260.000 Bezieher einer Mindestsicherung und rund 38.000 Obdachlose. </a:t>
            </a:r>
            <a:r>
              <a:rPr lang="de-AT" sz="3300" i="1" dirty="0"/>
              <a:t>„Dem Kanzler sind diese Menschen aber ganz offensichtlich völlig egal. Auch in der ORF-Pressestunde hat er zwar ausführlich über Hilfsmaßnahmen für die Flüchtlinge referiert, die in der Armutsfalle gefangenen Österreicher waren ihm aber kein einziges Wort wert!</a:t>
            </a:r>
            <a:r>
              <a:rPr lang="de-AT" sz="3300" dirty="0"/>
              <a:t>“, so Lugar</a:t>
            </a:r>
            <a:r>
              <a:rPr lang="de-AT" sz="3300" dirty="0" smtClean="0"/>
              <a:t>.</a:t>
            </a:r>
          </a:p>
          <a:p>
            <a:pPr marL="0" indent="0">
              <a:buNone/>
            </a:pPr>
            <a:endParaRPr lang="de-AT" sz="3300" dirty="0" smtClean="0"/>
          </a:p>
          <a:p>
            <a:pPr marL="0" indent="0">
              <a:buNone/>
            </a:pPr>
            <a:r>
              <a:rPr lang="de-AT" sz="2100" dirty="0">
                <a:hlinkClick r:id="rId3"/>
              </a:rPr>
              <a:t>http://</a:t>
            </a:r>
            <a:r>
              <a:rPr lang="de-AT" sz="2100" dirty="0" smtClean="0">
                <a:hlinkClick r:id="rId3"/>
              </a:rPr>
              <a:t>www.teamstronach.at/nachricht/lugar-faymann-ignoriert-die-armut-im-eigenen-land</a:t>
            </a:r>
            <a:endParaRPr lang="de-AT" sz="2100" dirty="0" smtClean="0"/>
          </a:p>
          <a:p>
            <a:pPr marL="0" indent="0">
              <a:buNone/>
            </a:pPr>
            <a:endParaRPr lang="de-AT" sz="1800" dirty="0"/>
          </a:p>
        </p:txBody>
      </p:sp>
    </p:spTree>
    <p:extLst>
      <p:ext uri="{BB962C8B-B14F-4D97-AF65-F5344CB8AC3E}">
        <p14:creationId xmlns:p14="http://schemas.microsoft.com/office/powerpoint/2010/main" val="334513389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AT" sz="2400" b="1" dirty="0"/>
              <a:t>These 2: Politische Akteure in Österreich setzen sich mit sozialer  Ungleichheit und Armut auseinander, prangern Armut an und proklamieren sie reduzieren zu wollen.</a:t>
            </a:r>
            <a:br>
              <a:rPr lang="de-AT" sz="2400" b="1" dirty="0"/>
            </a:br>
            <a:r>
              <a:rPr lang="de-AT" sz="2000" b="1" dirty="0" smtClean="0"/>
              <a:t>Piraten und KPÖ</a:t>
            </a:r>
            <a:endParaRPr lang="de-AT" sz="2000" dirty="0"/>
          </a:p>
        </p:txBody>
      </p:sp>
      <p:sp>
        <p:nvSpPr>
          <p:cNvPr id="3" name="Inhaltsplatzhalter 2"/>
          <p:cNvSpPr>
            <a:spLocks noGrp="1"/>
          </p:cNvSpPr>
          <p:nvPr>
            <p:ph idx="1"/>
          </p:nvPr>
        </p:nvSpPr>
        <p:spPr/>
        <p:txBody>
          <a:bodyPr>
            <a:normAutofit fontScale="77500" lnSpcReduction="20000"/>
          </a:bodyPr>
          <a:lstStyle/>
          <a:p>
            <a:r>
              <a:rPr lang="de-AT" sz="2400" b="1" dirty="0" smtClean="0"/>
              <a:t>Piraten, Armut und soziale Sicherheit</a:t>
            </a:r>
          </a:p>
          <a:p>
            <a:pPr marL="0" indent="0">
              <a:lnSpc>
                <a:spcPct val="120000"/>
              </a:lnSpc>
              <a:buNone/>
            </a:pPr>
            <a:r>
              <a:rPr lang="de-AT" sz="2300" dirty="0" smtClean="0"/>
              <a:t>Die </a:t>
            </a:r>
            <a:r>
              <a:rPr lang="de-AT" sz="2300" dirty="0"/>
              <a:t>Sozialpolitik der Zukunft braucht ein Umdenken von Almosen zu Ermöglichung: Statt einem bürokratischen Dschungel aus Sozialleistungen sollte der Staat sicherstellen, dass sich alle selbst helfen können. Statt jenen 800 Euro Mindestsicherung zu zahlen, die sich der Sozialbürokratie unterwerfen, und den meisten, die einer Erwerbstätigkeit nachgehen, gar nichts, ist unsere Vision ein Grundeinkommen für alle. </a:t>
            </a:r>
            <a:endParaRPr lang="de-AT" sz="2300" dirty="0" smtClean="0"/>
          </a:p>
          <a:p>
            <a:pPr marL="0" indent="0">
              <a:buNone/>
            </a:pPr>
            <a:r>
              <a:rPr lang="de-AT" sz="1800" dirty="0">
                <a:hlinkClick r:id="rId2"/>
              </a:rPr>
              <a:t>https://www.piratenpartei.at/themen/chancen</a:t>
            </a:r>
            <a:r>
              <a:rPr lang="de-AT" sz="1800" dirty="0" smtClean="0">
                <a:hlinkClick r:id="rId2"/>
              </a:rPr>
              <a:t>/</a:t>
            </a:r>
            <a:endParaRPr lang="de-AT" sz="1800" dirty="0" smtClean="0"/>
          </a:p>
          <a:p>
            <a:pPr marL="0" indent="0">
              <a:buNone/>
            </a:pPr>
            <a:endParaRPr lang="de-AT" sz="1800" dirty="0" smtClean="0"/>
          </a:p>
          <a:p>
            <a:pPr marL="0" indent="0">
              <a:buNone/>
            </a:pPr>
            <a:endParaRPr lang="de-AT" sz="1800" dirty="0"/>
          </a:p>
          <a:p>
            <a:r>
              <a:rPr lang="de-AT" sz="2400" b="1" dirty="0" smtClean="0"/>
              <a:t>KPÖ , Armut und Solidarität</a:t>
            </a:r>
          </a:p>
          <a:p>
            <a:pPr marL="0" indent="0">
              <a:lnSpc>
                <a:spcPct val="120000"/>
              </a:lnSpc>
              <a:buNone/>
            </a:pPr>
            <a:r>
              <a:rPr lang="de-AT" sz="2100" dirty="0" smtClean="0"/>
              <a:t>Plädiert für eine </a:t>
            </a:r>
            <a:r>
              <a:rPr lang="de-AT" sz="2100" dirty="0"/>
              <a:t>solidarische Gesellschaft: </a:t>
            </a:r>
            <a:r>
              <a:rPr lang="de-AT" sz="2100" dirty="0" smtClean="0"/>
              <a:t>„Die </a:t>
            </a:r>
            <a:r>
              <a:rPr lang="de-AT" sz="2100" dirty="0"/>
              <a:t>Kluft zwischen Arm und Reich nimmt national, europaweit und global immer größere Ausmaße an ….. Der Begriff der Solidarität wird dabei umgedreht: zur Solidarität der Armen mit den Reichen, der Ausgegrenzten mit den Regierenden, der kleinen Sparer mit den großen Banken. Solidarität wird so als Instrument systemerhaltender Propaganda benutzt: je weniger der Staat für Soziales, Gesundheit und Pflege ausgibt, umso heftiger wird Ehrenamtlichkeit in sozialen Vereinen </a:t>
            </a:r>
            <a:r>
              <a:rPr lang="de-AT" sz="2100" dirty="0" smtClean="0"/>
              <a:t>beworben“</a:t>
            </a:r>
            <a:endParaRPr lang="de-AT" sz="2100" dirty="0"/>
          </a:p>
        </p:txBody>
      </p:sp>
    </p:spTree>
    <p:extLst>
      <p:ext uri="{BB962C8B-B14F-4D97-AF65-F5344CB8AC3E}">
        <p14:creationId xmlns:p14="http://schemas.microsoft.com/office/powerpoint/2010/main" val="3079609567"/>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de-AT" sz="3200" dirty="0" smtClean="0"/>
              <a:t>Armutsthemen haben in der österreichischen Parteienlandschaft keinen allzu großen Stellenwert  .. </a:t>
            </a:r>
            <a:endParaRPr lang="de-AT" sz="3200" dirty="0"/>
          </a:p>
        </p:txBody>
      </p:sp>
      <p:sp>
        <p:nvSpPr>
          <p:cNvPr id="3" name="Inhaltsplatzhalter 2"/>
          <p:cNvSpPr>
            <a:spLocks noGrp="1"/>
          </p:cNvSpPr>
          <p:nvPr>
            <p:ph idx="1"/>
          </p:nvPr>
        </p:nvSpPr>
        <p:spPr>
          <a:xfrm>
            <a:off x="457200" y="1600200"/>
            <a:ext cx="8219256" cy="5141168"/>
          </a:xfrm>
        </p:spPr>
        <p:txBody>
          <a:bodyPr>
            <a:normAutofit fontScale="92500" lnSpcReduction="10000"/>
          </a:bodyPr>
          <a:lstStyle/>
          <a:p>
            <a:r>
              <a:rPr lang="de-AT" sz="2000" dirty="0" smtClean="0"/>
              <a:t>… wiewohl ein gewisser rhetorischer Konsens besteht, </a:t>
            </a:r>
            <a:r>
              <a:rPr lang="de-AT" sz="2000" dirty="0"/>
              <a:t>dass Ungleichheit und Armut bekämpft werden </a:t>
            </a:r>
            <a:r>
              <a:rPr lang="de-AT" sz="2000" dirty="0" smtClean="0"/>
              <a:t>soll.</a:t>
            </a:r>
          </a:p>
          <a:p>
            <a:r>
              <a:rPr lang="de-AT" sz="2000" dirty="0" smtClean="0"/>
              <a:t>Ansonsten besteht wenig inhaltliche Übereinstimmung: thematisiert und kritisiert werden neoliberale Politik, vorhandene Wirtschaftsordnung, mangelnde Solidarität, Sozial- bzw. Arbeitsmarktbürokratie, zunehmende Verunsicherung der Bevölkerung, mangelnde Absicherung bestimmter (selektiver) Gruppen sowie fehlende Arbeitsbereitschaft. </a:t>
            </a:r>
          </a:p>
          <a:p>
            <a:r>
              <a:rPr lang="de-AT" sz="2000" dirty="0" smtClean="0"/>
              <a:t>Nach wie vor wird sowohl von der öffentlichen Meinung als auch den politischen Akteuren zwischen „würdigen“ und „unwürdigen“ Armen unterschieden. </a:t>
            </a:r>
          </a:p>
          <a:p>
            <a:r>
              <a:rPr lang="de-AT" sz="2000" dirty="0"/>
              <a:t>I</a:t>
            </a:r>
            <a:r>
              <a:rPr lang="de-AT" sz="2000" dirty="0" smtClean="0"/>
              <a:t>m aktuellen Regierungsprogramm findet sich beispielsweise das Wort „Armut“ insgesamt sieben mal (Energiearmut, Bekämpfung von Armut im Abschnitt Land- und Forstwirtschaft, Familienpolitik (</a:t>
            </a:r>
            <a:r>
              <a:rPr lang="de-AT" sz="2000" dirty="0" err="1" smtClean="0"/>
              <a:t>Mehrkindfamilien</a:t>
            </a:r>
            <a:r>
              <a:rPr lang="de-AT" sz="2000" dirty="0" smtClean="0"/>
              <a:t> u. </a:t>
            </a:r>
            <a:r>
              <a:rPr lang="de-AT" sz="2000" dirty="0" err="1" smtClean="0"/>
              <a:t>AlleinerzieherInnen</a:t>
            </a:r>
            <a:r>
              <a:rPr lang="de-AT" sz="2000" dirty="0" smtClean="0"/>
              <a:t>), bei Soziales (Kinder durch Ausbau von Sachleistungen) sowie bei Entbürokratisierung („Überprüfung </a:t>
            </a:r>
            <a:r>
              <a:rPr lang="de-AT" sz="2000" dirty="0"/>
              <a:t>des Sozialsystems in Hinblick auf Beschäftigungshemmnisse und </a:t>
            </a:r>
            <a:r>
              <a:rPr lang="de-AT" sz="2000" dirty="0" smtClean="0"/>
              <a:t>Armutsfallen“). </a:t>
            </a:r>
          </a:p>
          <a:p>
            <a:pPr marL="0" indent="0">
              <a:buNone/>
            </a:pPr>
            <a:r>
              <a:rPr lang="de-AT" sz="1600" dirty="0" smtClean="0">
                <a:hlinkClick r:id="rId3"/>
              </a:rPr>
              <a:t>Https</a:t>
            </a:r>
            <a:r>
              <a:rPr lang="de-AT" sz="1600" dirty="0">
                <a:hlinkClick r:id="rId3"/>
              </a:rPr>
              <a:t>://</a:t>
            </a:r>
            <a:r>
              <a:rPr lang="de-AT" sz="1600" dirty="0" smtClean="0">
                <a:hlinkClick r:id="rId3"/>
              </a:rPr>
              <a:t>www.bka.gv.at/DocView.axd?CobId=53264</a:t>
            </a:r>
            <a:endParaRPr lang="de-AT" sz="1600" dirty="0" smtClean="0"/>
          </a:p>
          <a:p>
            <a:pPr marL="0" indent="0">
              <a:buNone/>
            </a:pPr>
            <a:endParaRPr lang="de-AT" sz="1600" dirty="0" smtClean="0"/>
          </a:p>
        </p:txBody>
      </p:sp>
    </p:spTree>
    <p:extLst>
      <p:ext uri="{BB962C8B-B14F-4D97-AF65-F5344CB8AC3E}">
        <p14:creationId xmlns:p14="http://schemas.microsoft.com/office/powerpoint/2010/main" val="825560461"/>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2096</Words>
  <Application>Microsoft Office PowerPoint</Application>
  <PresentationFormat>Bildschirmpräsentation (4:3)</PresentationFormat>
  <Paragraphs>147</Paragraphs>
  <Slides>18</Slides>
  <Notes>2</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Larissa</vt:lpstr>
      <vt:lpstr>Der Kampf gegen Armut oder  der Kampf gegen die Armen? </vt:lpstr>
      <vt:lpstr>Fünf Thesen</vt:lpstr>
      <vt:lpstr>These 1: „Reicher Mann und armer Mann standen da und sah’n sich an. Und der arme sagte bleich, wär ich nicht arm,  wärst du nicht reich.“ (Bert Brecht 1934)  </vt:lpstr>
      <vt:lpstr>These 1: „Reicher Mann und armer Mann standen da und sah’n sich an. Und der arme sagte bleich, wär ich nicht arm,  wärst du nicht reich.“ (Bert Brecht 1934)</vt:lpstr>
      <vt:lpstr>These 2: Politische Akteure in Österreich setzen sich mit sozialer  Ungleichheit und Armut auseinander, prangern Armut an und proklamieren sie reduzieren zu wollen. SPÖ und ÖVP </vt:lpstr>
      <vt:lpstr>These 2: Politische Akteure in Österreich setzen sich mit sozialer  Ungleichheit und Armut auseinander, prangern Armut an und proklamieren sie reduzieren zu wollen. FPÖ und Grüne</vt:lpstr>
      <vt:lpstr>These 2: Politische Akteure in Österreich setzen sich mit sozialer  Ungleichheit und Armut auseinander, prangern Armut an und proklamieren sie reduzieren zu wollen. Neos und Team Stronach </vt:lpstr>
      <vt:lpstr>These 2: Politische Akteure in Österreich setzen sich mit sozialer  Ungleichheit und Armut auseinander, prangern Armut an und proklamieren sie reduzieren zu wollen. Piraten und KPÖ</vt:lpstr>
      <vt:lpstr>Armutsthemen haben in der österreichischen Parteienlandschaft keinen allzu großen Stellenwert  .. </vt:lpstr>
      <vt:lpstr>These 3: Maßnahmen zu Reduzierung und Bekämpfung von Armut lassen auf die dahinterliegenden gesellschaftspolitischen Konzeptionen schließen. </vt:lpstr>
      <vt:lpstr>Idealtypische Gegenüberstellung </vt:lpstr>
      <vt:lpstr>These 4: Dementsprechend geht es nicht um die Vermeidung von Armut , da Armut auch eine pädagogische, sprich disziplinierende Funktion hat („Leistungsdruck“) …   aus: Wolf Wagner (1990): Die nützliche Armut. Berlin  </vt:lpstr>
      <vt:lpstr>These 4: Dementsprechend geht es nicht um die Vermeidung von Armut , da Armut auch einen „pädagogischen Wert“, sprich disziplinierende Funktion hat („Leistungsdruck“) … </vt:lpstr>
      <vt:lpstr>These 5: Der vermeintliche Kampf gegen Armut wird daher nicht selten zum Kampf gegen Arme. Das aktuelle Beispiel Bedarfsorientierte Mindestsicherung</vt:lpstr>
      <vt:lpstr>These 5: Der vermeintliche Kampf gegen Armut wird daher nicht selten zum Kampf gegen Arme. Das aktuelle Beispiel Bedarfsorientierte Mindestsicherung</vt:lpstr>
      <vt:lpstr>PowerPoint-Präsentation</vt:lpstr>
      <vt:lpstr>Resümee</vt:lpstr>
      <vt:lpstr>PowerPoint-Präsentation</vt:lpstr>
    </vt:vector>
  </TitlesOfParts>
  <Company>JKU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Stelzer-Orthofer Christine</dc:creator>
  <cp:lastModifiedBy>Nikolaus</cp:lastModifiedBy>
  <cp:revision>124</cp:revision>
  <cp:lastPrinted>2016-11-03T13:57:44Z</cp:lastPrinted>
  <dcterms:created xsi:type="dcterms:W3CDTF">2016-10-25T09:48:03Z</dcterms:created>
  <dcterms:modified xsi:type="dcterms:W3CDTF">2016-11-07T11:47:38Z</dcterms:modified>
</cp:coreProperties>
</file>